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71" r:id="rId14"/>
    <p:sldId id="272" r:id="rId15"/>
    <p:sldId id="273" r:id="rId16"/>
    <p:sldId id="275" r:id="rId17"/>
    <p:sldId id="270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6600"/>
    <a:srgbClr val="D87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9B231-B37D-455E-896F-F5DFCEC1A83E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3E3B5-2EFF-4040-AD26-176922129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68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Составляем</a:t>
            </a:r>
            <a:r>
              <a:rPr lang="ru-RU" baseline="0" dirty="0" smtClean="0"/>
              <a:t> правильно предложения, проверяем себя, убираем правильный вариант, записываем по памяти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3E3B5-2EFF-4040-AD26-1769221299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Читаем – картинки появляются,</a:t>
            </a:r>
            <a:r>
              <a:rPr lang="ru-RU" baseline="0" dirty="0" smtClean="0"/>
              <a:t> письмо по памяти – картинки исчезают.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3E3B5-2EFF-4040-AD26-1769221299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Читается текст</a:t>
            </a:r>
            <a:r>
              <a:rPr lang="ru-RU" baseline="0" dirty="0" smtClean="0"/>
              <a:t> – появляются картинки, ответы на вопросы, запись трудных слов по слогам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3E3B5-2EFF-4040-AD26-1769221299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ndAc>
      <p:stSnd>
        <p:snd r:embed="rId13" name="hamm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38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audio" Target="../media/audio1.wav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2819400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Упражнения для уроков</a:t>
            </a:r>
            <a:br>
              <a:rPr lang="ru-RU" dirty="0" smtClean="0"/>
            </a:br>
            <a:r>
              <a:rPr lang="ru-RU" dirty="0" smtClean="0"/>
              <a:t> по дифференциации парных согласных  Ж - 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54696" cy="2286000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Какая картинка лишняя и почему?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00600"/>
            <a:ext cx="2133600" cy="1619250"/>
          </a:xfrm>
          <a:prstGeom prst="rect">
            <a:avLst/>
          </a:prstGeom>
        </p:spPr>
      </p:pic>
      <p:pic>
        <p:nvPicPr>
          <p:cNvPr id="8" name="Рисунок 7" descr="76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1828800" cy="2362200"/>
          </a:xfrm>
          <a:prstGeom prst="rect">
            <a:avLst/>
          </a:prstGeom>
        </p:spPr>
      </p:pic>
      <p:pic>
        <p:nvPicPr>
          <p:cNvPr id="9" name="Рисунок 8" descr="75.jpg"/>
          <p:cNvPicPr>
            <a:picLocks noChangeAspect="1"/>
          </p:cNvPicPr>
          <p:nvPr/>
        </p:nvPicPr>
        <p:blipFill>
          <a:blip r:embed="rId5"/>
          <a:srcRect l="3065" t="4145" r="1916" b="4663"/>
          <a:stretch>
            <a:fillRect/>
          </a:stretch>
        </p:blipFill>
        <p:spPr>
          <a:xfrm>
            <a:off x="381000" y="4572000"/>
            <a:ext cx="2362200" cy="1676400"/>
          </a:xfrm>
          <a:prstGeom prst="rect">
            <a:avLst/>
          </a:prstGeom>
        </p:spPr>
      </p:pic>
      <p:pic>
        <p:nvPicPr>
          <p:cNvPr id="11" name="Рисунок 10" descr="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828800"/>
            <a:ext cx="1447800" cy="2009775"/>
          </a:xfrm>
          <a:prstGeom prst="rect">
            <a:avLst/>
          </a:prstGeom>
        </p:spPr>
      </p:pic>
      <p:pic>
        <p:nvPicPr>
          <p:cNvPr id="13" name="Рисунок 12" descr="45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752600"/>
            <a:ext cx="2057400" cy="2219325"/>
          </a:xfrm>
          <a:prstGeom prst="rect">
            <a:avLst/>
          </a:prstGeom>
        </p:spPr>
      </p:pic>
      <p:pic>
        <p:nvPicPr>
          <p:cNvPr id="14" name="Рисунок 13" descr="65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4495800"/>
            <a:ext cx="1752600" cy="19621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Какая картинка лишняя и почему?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19600"/>
            <a:ext cx="2143125" cy="2143125"/>
          </a:xfrm>
          <a:prstGeom prst="rect">
            <a:avLst/>
          </a:prstGeom>
        </p:spPr>
      </p:pic>
      <p:pic>
        <p:nvPicPr>
          <p:cNvPr id="4" name="Рисунок 3" descr="к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81200"/>
            <a:ext cx="1676400" cy="1676400"/>
          </a:xfrm>
          <a:prstGeom prst="rect">
            <a:avLst/>
          </a:prstGeom>
        </p:spPr>
      </p:pic>
      <p:pic>
        <p:nvPicPr>
          <p:cNvPr id="5" name="Рисунок 4" descr="жа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09800"/>
            <a:ext cx="2336505" cy="1371600"/>
          </a:xfrm>
          <a:prstGeom prst="rect">
            <a:avLst/>
          </a:prstGeom>
        </p:spPr>
      </p:pic>
      <p:pic>
        <p:nvPicPr>
          <p:cNvPr id="6" name="Рисунок 5" descr="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2057400"/>
            <a:ext cx="1828800" cy="1752600"/>
          </a:xfrm>
          <a:prstGeom prst="rect">
            <a:avLst/>
          </a:prstGeom>
        </p:spPr>
      </p:pic>
      <p:pic>
        <p:nvPicPr>
          <p:cNvPr id="7" name="Рисунок 6" descr="л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1" y="4648200"/>
            <a:ext cx="2819400" cy="15525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Какие вещи сложит в кармашек Жанна, а какие Шура?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733800"/>
            <a:ext cx="1371600" cy="2895600"/>
          </a:xfrm>
          <a:prstGeom prst="rect">
            <a:avLst/>
          </a:prstGeom>
        </p:spPr>
      </p:pic>
      <p:pic>
        <p:nvPicPr>
          <p:cNvPr id="6" name="Рисунок 5" descr="89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" y="1143000"/>
            <a:ext cx="1247775" cy="3009900"/>
          </a:xfrm>
          <a:prstGeom prst="rect">
            <a:avLst/>
          </a:prstGeom>
        </p:spPr>
      </p:pic>
      <p:pic>
        <p:nvPicPr>
          <p:cNvPr id="12" name="Содержимое 11" descr="7г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81400" y="5334000"/>
            <a:ext cx="1614488" cy="1299369"/>
          </a:xfrm>
        </p:spPr>
      </p:pic>
      <p:pic>
        <p:nvPicPr>
          <p:cNvPr id="13" name="Рисунок 12" descr="90.jpg"/>
          <p:cNvPicPr>
            <a:picLocks noChangeAspect="1"/>
          </p:cNvPicPr>
          <p:nvPr/>
        </p:nvPicPr>
        <p:blipFill>
          <a:blip r:embed="rId6"/>
          <a:srcRect t="6250" r="18182" b="18750"/>
          <a:stretch>
            <a:fillRect/>
          </a:stretch>
        </p:blipFill>
        <p:spPr>
          <a:xfrm>
            <a:off x="3962400" y="1905000"/>
            <a:ext cx="1371600" cy="914400"/>
          </a:xfrm>
          <a:prstGeom prst="rect">
            <a:avLst/>
          </a:prstGeom>
        </p:spPr>
      </p:pic>
      <p:pic>
        <p:nvPicPr>
          <p:cNvPr id="14" name="Рисунок 13" descr="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4038600"/>
            <a:ext cx="1143000" cy="1219200"/>
          </a:xfrm>
          <a:prstGeom prst="rect">
            <a:avLst/>
          </a:prstGeom>
        </p:spPr>
      </p:pic>
      <p:pic>
        <p:nvPicPr>
          <p:cNvPr id="15" name="Рисунок 14" descr="ва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3810000"/>
            <a:ext cx="1285875" cy="1752600"/>
          </a:xfrm>
          <a:prstGeom prst="rect">
            <a:avLst/>
          </a:prstGeom>
        </p:spPr>
      </p:pic>
      <p:pic>
        <p:nvPicPr>
          <p:cNvPr id="16" name="Рисунок 15" descr="к.jpg"/>
          <p:cNvPicPr>
            <a:picLocks noChangeAspect="1"/>
          </p:cNvPicPr>
          <p:nvPr/>
        </p:nvPicPr>
        <p:blipFill>
          <a:blip r:embed="rId9"/>
          <a:srcRect t="20000" b="20000"/>
          <a:stretch>
            <a:fillRect/>
          </a:stretch>
        </p:blipFill>
        <p:spPr>
          <a:xfrm>
            <a:off x="3886200" y="2971800"/>
            <a:ext cx="1524000" cy="914400"/>
          </a:xfrm>
          <a:prstGeom prst="rect">
            <a:avLst/>
          </a:prstGeom>
        </p:spPr>
      </p:pic>
      <p:pic>
        <p:nvPicPr>
          <p:cNvPr id="17" name="Рисунок 16" descr="жур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54281">
            <a:off x="553805" y="3276600"/>
            <a:ext cx="1126943" cy="1524000"/>
          </a:xfrm>
          <a:prstGeom prst="rect">
            <a:avLst/>
          </a:prstGeom>
        </p:spPr>
      </p:pic>
      <p:pic>
        <p:nvPicPr>
          <p:cNvPr id="19" name="Рисунок 18" descr="кар.jpg"/>
          <p:cNvPicPr>
            <a:picLocks noChangeAspect="1"/>
          </p:cNvPicPr>
          <p:nvPr/>
        </p:nvPicPr>
        <p:blipFill>
          <a:blip r:embed="rId11"/>
          <a:srcRect l="4930" t="28169" b="32395"/>
          <a:stretch>
            <a:fillRect/>
          </a:stretch>
        </p:blipFill>
        <p:spPr>
          <a:xfrm rot="2876747">
            <a:off x="4728354" y="5529736"/>
            <a:ext cx="2469282" cy="492897"/>
          </a:xfrm>
          <a:prstGeom prst="rect">
            <a:avLst/>
          </a:prstGeom>
        </p:spPr>
      </p:pic>
      <p:pic>
        <p:nvPicPr>
          <p:cNvPr id="22" name="Рисунок 21" descr="ло (2).jpg"/>
          <p:cNvPicPr>
            <a:picLocks noChangeAspect="1"/>
          </p:cNvPicPr>
          <p:nvPr/>
        </p:nvPicPr>
        <p:blipFill>
          <a:blip r:embed="rId12"/>
          <a:srcRect l="9524" r="9524"/>
          <a:stretch>
            <a:fillRect/>
          </a:stretch>
        </p:blipFill>
        <p:spPr>
          <a:xfrm>
            <a:off x="1371600" y="5029200"/>
            <a:ext cx="1295400" cy="1828800"/>
          </a:xfrm>
          <a:prstGeom prst="rect">
            <a:avLst/>
          </a:prstGeom>
        </p:spPr>
      </p:pic>
      <p:pic>
        <p:nvPicPr>
          <p:cNvPr id="23" name="Рисунок 22" descr="мат.jpg"/>
          <p:cNvPicPr>
            <a:picLocks noChangeAspect="1"/>
          </p:cNvPicPr>
          <p:nvPr/>
        </p:nvPicPr>
        <p:blipFill>
          <a:blip r:embed="rId13"/>
          <a:srcRect l="26053" r="28353"/>
          <a:stretch>
            <a:fillRect/>
          </a:stretch>
        </p:blipFill>
        <p:spPr>
          <a:xfrm>
            <a:off x="7467600" y="1676400"/>
            <a:ext cx="1066800" cy="1752600"/>
          </a:xfrm>
          <a:prstGeom prst="rect">
            <a:avLst/>
          </a:prstGeom>
        </p:spPr>
      </p:pic>
      <p:pic>
        <p:nvPicPr>
          <p:cNvPr id="25" name="Рисунок 24" descr="щок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600" y="3657600"/>
            <a:ext cx="1480854" cy="118586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60694E-6 C -0.0059 -0.00787 -0.01771 -0.01666 -0.02535 -0.02105 C -0.03004 -0.02359 -0.0349 -0.02544 -0.03959 -0.02752 C -0.04115 -0.02822 -0.04445 -0.0296 -0.04445 -0.0296 C -0.05191 -0.03608 -0.05955 -0.03631 -0.06823 -0.03793 C -0.08143 -0.0444 -0.08611 -0.04163 -0.10313 -0.04024 C -0.1092 -0.03469 -0.1066 -0.0377 -0.11111 -0.03169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5087E-6 C 0.00625 -0.00162 0.01146 -0.00393 0.01753 -0.00648 C 0.0191 -0.00787 0.02048 -0.00948 0.02222 -0.01064 C 0.02378 -0.01156 0.02569 -0.01156 0.02708 -0.01272 C 0.03524 -0.01896 0.03802 -0.02336 0.04757 -0.02752 C 0.05278 -0.03399 0.05833 -0.04139 0.0651 -0.0444 C 0.06892 -0.05226 0.06944 -0.05457 0.07621 -0.06128 C 0.0783 -0.06336 0.08559 -0.06474 0.08732 -0.06567 C 0.10087 -0.07214 0.1158 -0.07723 0.13021 -0.08047 C 0.14184 -0.08833 0.15451 -0.08347 0.16666 -0.08879 C 0.1809 -0.0881 0.19531 -0.08902 0.20955 -0.08671 C 0.21701 -0.08555 0.22083 -0.07099 0.22864 -0.06775 C 0.23107 -0.06451 0.24288 -0.04787 0.24757 -0.0444 C 0.25052 -0.04232 0.25399 -0.04185 0.25712 -0.04024 C 0.2625 -0.03746 0.26649 -0.03284 0.27153 -0.0296 " pathEditMode="relative" ptsTypes="ffffffffffffff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2336 C 0.02777 0.00602 0.03264 -0.0178 0.02517 -0.03375 C 0.01823 -0.04878 0.00486 -0.06196 -0.00816 -0.06543 C -0.01285 -0.07167 -0.01806 -0.07144 -0.02414 -0.07398 C -0.03316 -0.08208 -0.04306 -0.08254 -0.05261 -0.08878 C -0.06354 -0.09595 -0.07361 -0.10034 -0.08594 -0.10358 C -0.09132 -0.10497 -0.09653 -0.10635 -0.10191 -0.10774 C -0.10452 -0.10844 -0.10712 -0.10913 -0.10973 -0.10982 C -0.11233 -0.11052 -0.11771 -0.1119 -0.11771 -0.11167 C -0.1349 -0.1237 -0.15261 -0.12693 -0.1717 -0.12901 C -0.19653 -0.13711 -0.22622 -0.14427 -0.24792 -0.12462 C -0.25035 -0.12 -0.25122 -0.11375 -0.25417 -0.10982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7283 C 0.01076 -0.08439 0.01597 -0.09041 0.01979 -0.10035 C 0.02413 -0.11168 0.02726 -0.12116 0.0342 -0.12994 C 0.04496 -0.15954 0.06146 -0.18751 0.08021 -0.20832 C 0.0901 -0.21942 0.0974 -0.2333 0.11024 -0.23792 C 0.1184 -0.24832 0.1342 -0.25272 0.14531 -0.25272 " pathEditMode="relative" rAng="0" ptsTypes="fffff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526E-6 C 0.00729 -0.01318 0.01493 -0.03214 0.02379 -0.03745 C 0.03091 -0.04901 0.03872 -0.05803 0.04566 -0.07029 C 0.04827 -0.07468 0.05 -0.08185 0.05261 -0.08601 C 0.06181 -0.10242 0.08108 -0.10705 0.09167 -0.11098 C 0.11615 -0.14104 0.17049 -0.14104 0.19584 -0.14335 C 0.21858 -0.15768 0.24236 -0.16346 0.26563 -0.17202 C 0.30486 -0.16971 0.34427 -0.16786 0.38334 -0.16439 C 0.38785 -0.1637 0.39288 -0.16462 0.39705 -0.16023 C 0.40278 -0.15399 0.40608 -0.13826 0.41059 -0.12763 C 0.41354 -0.12046 0.41893 -0.12046 0.42257 -0.11468 C 0.42934 -0.1052 0.43247 -0.09109 0.43802 -0.07838 " pathEditMode="relative" rAng="0" ptsTypes="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93064E-6 C -0.0007 -0.00139 -0.0033 -0.00324 -0.00191 -0.00417 C -0.00035 -0.00532 0.01458 -0.00787 0.01805 -0.00833 C 0.02274 -0.01018 0.0276 -0.01087 0.03212 -0.01272 C 0.03385 -0.01341 0.03472 -0.0148 0.03628 -0.0155 C 0.03819 -0.01665 0.0401 -0.01758 0.04236 -0.01827 C 0.05 -0.02104 0.05799 -0.02266 0.06649 -0.02405 C 0.07674 -0.02775 0.08628 -0.03099 0.09861 -0.03099 " pathEditMode="relative" rAng="0" ptsTypes="fffffff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42197E-6 C 0.00312 -0.01272 0.00139 -0.04625 -0.00625 -0.05712 C -0.00816 -0.06382 -0.00903 -0.07168 -0.01111 -0.07816 C -0.01701 -0.09665 -0.03142 -0.11469 -0.04601 -0.11839 C -0.04948 -0.12162 -0.05382 -0.12324 -0.05712 -0.12671 C -0.07101 -0.14105 -0.05938 -0.1348 -0.06979 -0.13943 C -0.09653 -0.17688 -0.14688 -0.17411 -0.1809 -0.1755 C -0.21233 -0.18891 -0.24809 -0.18729 -0.27934 -0.17342 C -0.28681 -0.16648 -0.28229 -0.16972 -0.29358 -0.16486 C -0.29514 -0.16417 -0.29844 -0.16278 -0.29844 -0.16278 C -0.30538 -0.14844 -0.2967 -0.16394 -0.30799 -0.15214 C -0.31094 -0.14914 -0.31302 -0.14498 -0.3158 -0.14151 C -0.31684 -0.14012 -0.31788 -0.1385 -0.3191 -0.13735 C -0.32917 -0.12694 -0.33854 -0.11515 -0.34913 -0.10567 C -0.35191 -0.09457 -0.3599 -0.08902 -0.36667 -0.08232 C -0.36858 -0.08047 -0.3809 -0.07353 -0.3809 -0.06752 " pathEditMode="relative" ptsTypes="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178 C -0.04722 -0.00624 -0.04236 0.00185 -0.03732 0.01179 C -0.03559 0.01526 -0.03402 0.01873 -0.03246 0.02243 C -0.03125 0.0252 -0.03055 0.02821 -0.02934 0.03075 C -0.02656 0.03653 -0.02031 0.04486 -0.01666 0.04994 C -0.01458 0.05827 -0.01267 0.06197 -0.00711 0.06682 C -0.00347 0.07676 -0.00104 0.07908 0.00556 0.08578 C 0.01268 0.1015 0.00816 0.09341 0.0198 0.10913 C 0.0224 0.11283 0.02622 0.12185 0.02622 0.12208 C 0.02917 0.13734 0.02518 0.1244 0.03264 0.13434 C 0.04289 0.14798 0.02986 0.13387 0.03733 0.14705 C 0.03959 0.15098 0.04532 0.15769 0.04532 0.15792 C 0.04792 0.16994 0.04792 0.17572 0.05486 0.1852 C 0.05747 0.18867 0.06268 0.19584 0.06268 0.19607 C 0.06511 0.20578 0.07014 0.21757 0.07535 0.22544 C 0.07778 0.22913 0.08125 0.23168 0.08334 0.23584 C 0.08733 0.24393 0.08507 0.24046 0.08976 0.24648 C 0.09323 0.25572 0.09688 0.26243 0.10243 0.26983 C 0.10591 0.2837 0.12066 0.30428 0.12778 0.3163 C 0.13785 0.33341 0.11875 0.30636 0.14045 0.33526 C 0.14184 0.33711 0.14375 0.3415 0.14375 0.34174 " pathEditMode="relative" rAng="0" ptsTypes="ffffffffffffffffffff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0289E-6 C -0.00572 0.02196 -0.01493 0.03444 -0.02708 0.05063 C -0.03211 0.05733 -0.03472 0.06242 -0.04131 0.06542 C -0.05034 0.07791 -0.03784 0.06173 -0.0493 0.0719 C -0.05503 0.07699 -0.05763 0.08554 -0.06354 0.09086 C -0.06996 0.10358 -0.07621 0.11837 -0.0842 0.12901 C -0.08836 0.14912 -0.09704 0.16462 -0.10329 0.18381 C -0.10381 0.18889 -0.10434 0.1993 -0.10642 0.20508 C -0.11249 0.22173 -0.11041 0.20901 -0.1144 0.2282 C -0.11666 0.2393 -0.11753 0.25132 -0.12065 0.26219 C -0.12343 0.2719 -0.12743 0.27976 -0.1302 0.28947 C -0.13194 0.29548 -0.13194 0.30566 -0.13489 0.31074 C -0.13767 0.3156 -0.14149 0.3193 -0.14444 0.32346 C -0.146 0.32554 -0.14947 0.3297 -0.14947 0.3297 C -0.15451 0.34404 -0.16302 0.35514 -0.16996 0.36785 C -0.17777 0.38219 -0.18298 0.39999 -0.19218 0.41225 C -0.19427 0.42358 -0.19982 0.43398 -0.20486 0.44392 C -0.2059 0.446 -0.20815 0.44623 -0.20954 0.44808 C -0.21684 0.45779 -0.21163 0.45502 -0.21909 0.46288 C -0.22881 0.47305 -0.24027 0.47837 -0.25086 0.48623 C -0.25885 0.49225 -0.2651 0.49941 -0.27465 0.50103 C -0.28593 0.50311 -0.30954 0.5045 -0.31909 0.50519 C -0.33107 0.5082 -0.33246 0.50936 -0.346 0.50727 C -0.33854 0.4971 -0.33263 0.48855 -0.32222 0.48415 C -0.30885 0.46519 -0.33055 0.49433 -0.3144 0.47768 C -0.31093 0.47398 -0.30868 0.4682 -0.30486 0.46496 C -0.30121 0.46196 -0.29704 0.46011 -0.29374 0.45664 C -0.29374 0.45664 -0.2802 0.4386 -0.27934 0.43745 C -0.27777 0.43537 -0.27465 0.43121 -0.27465 0.43121 C -0.27361 0.42681 -0.27013 0.42311 -0.26996 0.41849 C -0.26944 0.40369 -0.27152 0.38889 -0.27152 0.3741 " pathEditMode="relative" ptsTypes="fffffffffffffffffffffff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0405E-6 C 0.01129 -0.00323 0.02066 -0.00994 0.03177 -0.01433 C 0.04028 -0.02219 0.04722 -0.02959 0.05608 -0.03676 C 0.06146 -0.04115 0.06511 -0.05318 0.06858 -0.05896 C 0.07101 -0.06844 0.07708 -0.07422 0.0809 -0.08323 C 0.08594 -0.09595 0.08611 -0.10982 0.09792 -0.11976 C 0.10278 -0.13942 0.1092 -0.16023 0.11997 -0.17849 C 0.12309 -0.19167 0.13212 -0.20439 0.13958 -0.21664 C 0.14219 -0.22497 0.14393 -0.23005 0.14948 -0.23722 C 0.15208 -0.25479 0.15903 -0.27052 0.16406 -0.28739 C 0.16649 -0.30751 0.16111 -0.34289 0.17136 -0.35815 C 0.17396 -0.36185 0.18229 -0.36346 0.18629 -0.36462 C 0.20018 -0.37595 0.19288 -0.37294 0.2059 -0.37641 C 0.2158 -0.39283 0.20816 -0.44809 0.20816 -0.45109 " pathEditMode="relative" rAng="0" ptsTypes="fffffffffffff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Заполните таблицу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7772397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457200"/>
                <a:gridCol w="533400"/>
                <a:gridCol w="533400"/>
                <a:gridCol w="533400"/>
                <a:gridCol w="533400"/>
                <a:gridCol w="533400"/>
                <a:gridCol w="411479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Кладут под ушко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Обувь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Цветок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Греют руки в холода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Земноводное животное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Изделие</a:t>
                      </a:r>
                      <a:r>
                        <a:rPr lang="ru-RU" sz="2400" baseline="0" dirty="0" smtClean="0"/>
                        <a:t> из теста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Холодный</a:t>
                      </a:r>
                      <a:r>
                        <a:rPr lang="ru-RU" sz="2400" baseline="0" dirty="0" smtClean="0"/>
                        <a:t> суп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Парикмахер</a:t>
                      </a:r>
                      <a:r>
                        <a:rPr lang="ru-RU" sz="2400" baseline="0" dirty="0" smtClean="0"/>
                        <a:t> делает клиенту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676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П   О    Д    У    </a:t>
            </a:r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2400" b="1" dirty="0" smtClean="0"/>
              <a:t>   К    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133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   А    П    О   </a:t>
            </a: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/>
              <a:t>   К    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    О   М    А            К    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048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В    А    Р     Е            К    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Л    Я    Г     У            К    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П   И    Р    О            О   К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    К    Р    О            К    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С    Т    Р     И           К    А  </a:t>
            </a:r>
            <a:endParaRPr lang="ru-RU" sz="2400" b="1" dirty="0"/>
          </a:p>
        </p:txBody>
      </p:sp>
      <p:pic>
        <p:nvPicPr>
          <p:cNvPr id="14" name="Рисунок 13" descr="пи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410200"/>
            <a:ext cx="1433513" cy="1195388"/>
          </a:xfrm>
          <a:prstGeom prst="rect">
            <a:avLst/>
          </a:prstGeom>
        </p:spPr>
      </p:pic>
      <p:pic>
        <p:nvPicPr>
          <p:cNvPr id="15" name="Рисунок 14" descr="с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86400"/>
            <a:ext cx="1371600" cy="1175657"/>
          </a:xfrm>
          <a:prstGeom prst="rect">
            <a:avLst/>
          </a:prstGeom>
        </p:spPr>
      </p:pic>
      <p:pic>
        <p:nvPicPr>
          <p:cNvPr id="16" name="Рисунок 15" descr="Л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486400"/>
            <a:ext cx="1009650" cy="1121833"/>
          </a:xfrm>
          <a:prstGeom prst="rect">
            <a:avLst/>
          </a:prstGeom>
        </p:spPr>
      </p:pic>
      <p:pic>
        <p:nvPicPr>
          <p:cNvPr id="17" name="Рисунок 16" descr="ПО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5486400"/>
            <a:ext cx="1702075" cy="1143000"/>
          </a:xfrm>
          <a:prstGeom prst="rect">
            <a:avLst/>
          </a:prstGeom>
        </p:spPr>
      </p:pic>
      <p:pic>
        <p:nvPicPr>
          <p:cNvPr id="18" name="Рисунок 17" descr="ро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486400"/>
            <a:ext cx="1181100" cy="11811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Заполните таблицу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02799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259"/>
                <a:gridCol w="537439"/>
                <a:gridCol w="537439"/>
                <a:gridCol w="537439"/>
                <a:gridCol w="508224"/>
                <a:gridCol w="5437198"/>
              </a:tblGrid>
              <a:tr h="446314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Упакованные</a:t>
                      </a:r>
                      <a:r>
                        <a:rPr lang="ru-RU" sz="2400" b="0" baseline="0" dirty="0" smtClean="0"/>
                        <a:t> вещи пассажиров</a:t>
                      </a:r>
                      <a:endParaRPr lang="ru-RU" sz="2400" b="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Временное жилище из веток деревьев</a:t>
                      </a:r>
                      <a:endParaRPr lang="ru-RU" sz="2400" b="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Помещение для автомобилей</a:t>
                      </a:r>
                      <a:endParaRPr lang="ru-RU" sz="2400" b="0" baseline="0" dirty="0" smtClean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Болотное</a:t>
                      </a:r>
                      <a:r>
                        <a:rPr lang="ru-RU" sz="2400" b="0" baseline="0" dirty="0" smtClean="0"/>
                        <a:t> растение</a:t>
                      </a:r>
                      <a:endParaRPr lang="ru-RU" sz="2400" b="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Птица,</a:t>
                      </a:r>
                      <a:r>
                        <a:rPr lang="ru-RU" sz="2400" b="0" baseline="0" dirty="0" smtClean="0"/>
                        <a:t> похожая на ласточку</a:t>
                      </a:r>
                      <a:endParaRPr lang="ru-RU" sz="2400" b="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Венгерское</a:t>
                      </a:r>
                      <a:r>
                        <a:rPr lang="ru-RU" sz="2400" b="0" baseline="0" dirty="0" smtClean="0"/>
                        <a:t> кушанье из мяса</a:t>
                      </a:r>
                      <a:endParaRPr lang="ru-RU" sz="2400" b="0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Видение в пустыне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371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Б    А     Г     А 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   А    Л     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214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2400" b="1" dirty="0" smtClean="0"/>
              <a:t>Г    А    Р     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207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К    А    М   Ы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С    Т     Р    И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657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Г    У     Л    Я   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114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М   И    Р     А</a:t>
            </a:r>
            <a:endParaRPr lang="ru-RU" sz="2400" b="1" dirty="0"/>
          </a:p>
        </p:txBody>
      </p:sp>
      <p:pic>
        <p:nvPicPr>
          <p:cNvPr id="12" name="Рисунок 11" descr="с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105400"/>
            <a:ext cx="1257300" cy="1524000"/>
          </a:xfrm>
          <a:prstGeom prst="rect">
            <a:avLst/>
          </a:prstGeom>
        </p:spPr>
      </p:pic>
      <p:pic>
        <p:nvPicPr>
          <p:cNvPr id="14" name="Рисунок 13" descr="г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105400"/>
            <a:ext cx="2223971" cy="1314450"/>
          </a:xfrm>
          <a:prstGeom prst="rect">
            <a:avLst/>
          </a:prstGeom>
        </p:spPr>
      </p:pic>
      <p:pic>
        <p:nvPicPr>
          <p:cNvPr id="15" name="Рисунок 14" descr="ба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953000"/>
            <a:ext cx="1583278" cy="1730560"/>
          </a:xfrm>
          <a:prstGeom prst="rect">
            <a:avLst/>
          </a:prstGeom>
        </p:spPr>
      </p:pic>
      <p:pic>
        <p:nvPicPr>
          <p:cNvPr id="16" name="Рисунок 15" descr="гу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7307">
            <a:off x="189706" y="5053329"/>
            <a:ext cx="1365194" cy="1371288"/>
          </a:xfrm>
          <a:prstGeom prst="rect">
            <a:avLst/>
          </a:prstGeom>
        </p:spPr>
      </p:pic>
      <p:pic>
        <p:nvPicPr>
          <p:cNvPr id="17" name="Рисунок 16" descr="ка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4876800"/>
            <a:ext cx="619125" cy="1676400"/>
          </a:xfrm>
          <a:prstGeom prst="rect">
            <a:avLst/>
          </a:prstGeom>
        </p:spPr>
      </p:pic>
      <p:pic>
        <p:nvPicPr>
          <p:cNvPr id="18" name="Рисунок 17" descr="ш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5181600"/>
            <a:ext cx="1700213" cy="130121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905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/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Большое и маленькое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/>
              <a:t>мушка                -</a:t>
            </a:r>
          </a:p>
          <a:p>
            <a:pPr>
              <a:buNone/>
            </a:pPr>
            <a:r>
              <a:rPr lang="ru-RU" sz="3500" dirty="0" smtClean="0"/>
              <a:t>пробежка          -</a:t>
            </a:r>
          </a:p>
          <a:p>
            <a:pPr>
              <a:buNone/>
            </a:pPr>
            <a:r>
              <a:rPr lang="ru-RU" sz="3500" dirty="0" smtClean="0"/>
              <a:t>старушка           -</a:t>
            </a:r>
          </a:p>
          <a:p>
            <a:pPr>
              <a:buNone/>
            </a:pPr>
            <a:r>
              <a:rPr lang="ru-RU" sz="3500" dirty="0" smtClean="0"/>
              <a:t>ложка                 -</a:t>
            </a:r>
          </a:p>
          <a:p>
            <a:pPr>
              <a:buNone/>
            </a:pPr>
            <a:r>
              <a:rPr lang="ru-RU" sz="3500" dirty="0" smtClean="0"/>
              <a:t>крышка              -</a:t>
            </a:r>
          </a:p>
          <a:p>
            <a:pPr>
              <a:buNone/>
            </a:pPr>
            <a:r>
              <a:rPr lang="ru-RU" sz="3500" dirty="0" smtClean="0"/>
              <a:t>стрижка             -</a:t>
            </a:r>
          </a:p>
          <a:p>
            <a:pPr>
              <a:buNone/>
            </a:pPr>
            <a:r>
              <a:rPr lang="ru-RU" sz="3500" dirty="0" smtClean="0"/>
              <a:t>пышка                -</a:t>
            </a:r>
          </a:p>
          <a:p>
            <a:pPr>
              <a:buNone/>
            </a:pPr>
            <a:r>
              <a:rPr lang="ru-RU" sz="3500" dirty="0" smtClean="0"/>
              <a:t>кружка               -</a:t>
            </a:r>
          </a:p>
          <a:p>
            <a:pPr>
              <a:buNone/>
            </a:pPr>
            <a:endParaRPr lang="ru-RU" sz="3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err="1" smtClean="0">
                <a:solidFill>
                  <a:srgbClr val="FF0000"/>
                </a:solidFill>
              </a:rPr>
              <a:t>мушечка</a:t>
            </a:r>
            <a:endParaRPr lang="ru-RU" sz="3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dirty="0" err="1" smtClean="0">
                <a:solidFill>
                  <a:srgbClr val="FF0000"/>
                </a:solidFill>
              </a:rPr>
              <a:t>пробежечка</a:t>
            </a:r>
            <a:endParaRPr lang="ru-RU" sz="3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старушечка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ложечка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крышечка</a:t>
            </a:r>
          </a:p>
          <a:p>
            <a:pPr>
              <a:buNone/>
            </a:pPr>
            <a:r>
              <a:rPr lang="ru-RU" sz="3500" dirty="0" err="1" smtClean="0">
                <a:solidFill>
                  <a:srgbClr val="FF0000"/>
                </a:solidFill>
              </a:rPr>
              <a:t>стрижечка</a:t>
            </a:r>
            <a:endParaRPr lang="ru-RU" sz="3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пышечка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кружечка</a:t>
            </a:r>
            <a:endParaRPr lang="ru-RU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Много - один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62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/>
              <a:t>ёж                    -</a:t>
            </a:r>
          </a:p>
          <a:p>
            <a:pPr>
              <a:buNone/>
            </a:pPr>
            <a:r>
              <a:rPr lang="ru-RU" sz="3500" dirty="0" smtClean="0"/>
              <a:t>уж                    -</a:t>
            </a:r>
          </a:p>
          <a:p>
            <a:pPr>
              <a:buNone/>
            </a:pPr>
            <a:r>
              <a:rPr lang="ru-RU" sz="3500" dirty="0" smtClean="0"/>
              <a:t>чиж                 -</a:t>
            </a:r>
          </a:p>
          <a:p>
            <a:pPr>
              <a:buNone/>
            </a:pPr>
            <a:r>
              <a:rPr lang="ru-RU" sz="3500" dirty="0" smtClean="0"/>
              <a:t>мышь              -</a:t>
            </a:r>
          </a:p>
          <a:p>
            <a:pPr>
              <a:buNone/>
            </a:pPr>
            <a:r>
              <a:rPr lang="ru-RU" sz="3500" dirty="0" smtClean="0"/>
              <a:t>нож                 -</a:t>
            </a:r>
          </a:p>
          <a:p>
            <a:pPr>
              <a:buNone/>
            </a:pPr>
            <a:r>
              <a:rPr lang="ru-RU" sz="3500" dirty="0" smtClean="0"/>
              <a:t>этаж                -</a:t>
            </a:r>
          </a:p>
          <a:p>
            <a:pPr>
              <a:buNone/>
            </a:pPr>
            <a:r>
              <a:rPr lang="ru-RU" sz="3500" dirty="0" smtClean="0"/>
              <a:t>ковш               -</a:t>
            </a:r>
          </a:p>
          <a:p>
            <a:pPr>
              <a:buNone/>
            </a:pPr>
            <a:r>
              <a:rPr lang="ru-RU" sz="3500" dirty="0" smtClean="0"/>
              <a:t>морж              -</a:t>
            </a:r>
          </a:p>
          <a:p>
            <a:pPr>
              <a:buNone/>
            </a:pPr>
            <a:r>
              <a:rPr lang="ru-RU" sz="3500" dirty="0" smtClean="0"/>
              <a:t>пляж              -   </a:t>
            </a:r>
          </a:p>
          <a:p>
            <a:pPr>
              <a:buNone/>
            </a:pPr>
            <a:r>
              <a:rPr lang="ru-RU" sz="3500" dirty="0" smtClean="0"/>
              <a:t>малыш          -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62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ежи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ужи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чижи  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мыши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ножи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этажи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ковши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моржи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пляжи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малыши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38200"/>
            <a:ext cx="1524000" cy="1524000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76400"/>
            <a:ext cx="1300162" cy="1300162"/>
          </a:xfrm>
          <a:prstGeom prst="rect">
            <a:avLst/>
          </a:prstGeom>
        </p:spPr>
      </p:pic>
      <p:pic>
        <p:nvPicPr>
          <p:cNvPr id="7" name="Рисунок 6" descr="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286000"/>
            <a:ext cx="1524000" cy="1524000"/>
          </a:xfrm>
          <a:prstGeom prst="rect">
            <a:avLst/>
          </a:prstGeom>
        </p:spPr>
      </p:pic>
      <p:pic>
        <p:nvPicPr>
          <p:cNvPr id="8" name="Рисунок 7" descr="ку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3657600"/>
            <a:ext cx="1676400" cy="1371600"/>
          </a:xfrm>
          <a:prstGeom prst="rect">
            <a:avLst/>
          </a:prstGeom>
        </p:spPr>
      </p:pic>
      <p:pic>
        <p:nvPicPr>
          <p:cNvPr id="9" name="Рисунок 8" descr="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5257800"/>
            <a:ext cx="1739534" cy="13096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Я и ТЫ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Измените слова по образцу: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я жду – ты ждёшь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9"/>
            <a:ext cx="4038600" cy="40689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500" dirty="0" smtClean="0"/>
              <a:t>я жую                -</a:t>
            </a:r>
          </a:p>
          <a:p>
            <a:pPr>
              <a:buNone/>
            </a:pPr>
            <a:r>
              <a:rPr lang="ru-RU" sz="3500" dirty="0" smtClean="0"/>
              <a:t>я режу               -</a:t>
            </a:r>
          </a:p>
          <a:p>
            <a:pPr>
              <a:buNone/>
            </a:pPr>
            <a:r>
              <a:rPr lang="ru-RU" sz="3500" dirty="0" smtClean="0"/>
              <a:t>я жалею            -</a:t>
            </a:r>
          </a:p>
          <a:p>
            <a:pPr>
              <a:buNone/>
            </a:pPr>
            <a:r>
              <a:rPr lang="ru-RU" sz="3500" dirty="0" smtClean="0"/>
              <a:t>я жарю              -</a:t>
            </a:r>
          </a:p>
          <a:p>
            <a:pPr>
              <a:buNone/>
            </a:pPr>
            <a:r>
              <a:rPr lang="ru-RU" sz="3500" dirty="0" smtClean="0"/>
              <a:t>я уважаю           -</a:t>
            </a:r>
          </a:p>
          <a:p>
            <a:pPr>
              <a:buNone/>
            </a:pPr>
            <a:r>
              <a:rPr lang="ru-RU" sz="3500" dirty="0" smtClean="0"/>
              <a:t>я покажу           -</a:t>
            </a:r>
          </a:p>
          <a:p>
            <a:pPr>
              <a:buNone/>
            </a:pPr>
            <a:r>
              <a:rPr lang="ru-RU" sz="3500" dirty="0" smtClean="0"/>
              <a:t>я дежурю          -</a:t>
            </a:r>
            <a:endParaRPr lang="ru-RU" sz="3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451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жуёшь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режешь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жалеешь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жаришь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уважаешь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покажешь</a:t>
            </a:r>
          </a:p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ты дежуришь</a:t>
            </a:r>
          </a:p>
          <a:p>
            <a:pPr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 –Ш в словосочетаниях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Составьте словосочетания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КНИЖНЫЙ                 ТЯЖЁЛЫЕ                  ШИРОКИЕ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СМЕШНОЙ                   ЖЁЛТАЯ                      ШУСТРАЯ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Е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800"/>
            <a:ext cx="2136349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ш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133600"/>
            <a:ext cx="2209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М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133600"/>
            <a:ext cx="2028825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Ш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648200"/>
            <a:ext cx="21336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КОТ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648200"/>
            <a:ext cx="2286001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ШТ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724400"/>
            <a:ext cx="2143125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8622E-6 L -0.00017 0.371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555 L -0.36233 -2.4699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025E-6 L -0.34566 -3.302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962E-6 L 0.00261 -0.388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11 L 0.35052 0.00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0204E-6 C 0.00973 0.00139 0.01945 0.00301 0.02917 0.00394 C 0.05018 0.00579 0.07118 0.00579 0.09219 0.0081 C 0.1 0.00902 0.10747 0.01712 0.11528 0.01827 C 0.12969 0.02036 0.14393 0.0229 0.15834 0.02452 C 0.19011 0.03863 0.16441 0.02799 0.24914 0.02452 C 0.2783 0.02336 0.30764 0.01989 0.33681 0.01827 C 0.34341 0.01527 0.34844 0.01434 0.35539 0.01434 " pathEditMode="relative" ptsTypes="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Составьте словосочетания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ВЯЖЕТ                          ЖУЖЖИТ                    ШАЛИТ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ПИШЕТ                        КУШАЕТ                      РЖУТ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2317118" cy="1676400"/>
          </a:xfrm>
          <a:prstGeom prst="rect">
            <a:avLst/>
          </a:prstGeom>
        </p:spPr>
      </p:pic>
      <p:pic>
        <p:nvPicPr>
          <p:cNvPr id="5" name="Рисунок 4" descr="СУ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76800"/>
            <a:ext cx="2209800" cy="1657350"/>
          </a:xfrm>
          <a:prstGeom prst="rect">
            <a:avLst/>
          </a:prstGeom>
        </p:spPr>
      </p:pic>
      <p:pic>
        <p:nvPicPr>
          <p:cNvPr id="8" name="Рисунок 7" descr="ВА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362200"/>
            <a:ext cx="2362200" cy="1676400"/>
          </a:xfrm>
          <a:prstGeom prst="rect">
            <a:avLst/>
          </a:prstGeom>
        </p:spPr>
      </p:pic>
      <p:pic>
        <p:nvPicPr>
          <p:cNvPr id="11" name="Рисунок 10" descr="ш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438400"/>
            <a:ext cx="2286000" cy="1712293"/>
          </a:xfrm>
          <a:prstGeom prst="rect">
            <a:avLst/>
          </a:prstGeom>
        </p:spPr>
      </p:pic>
      <p:pic>
        <p:nvPicPr>
          <p:cNvPr id="13" name="Рисунок 12" descr="пис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514600"/>
            <a:ext cx="2550319" cy="1295400"/>
          </a:xfrm>
          <a:prstGeom prst="rect">
            <a:avLst/>
          </a:prstGeom>
        </p:spPr>
      </p:pic>
      <p:pic>
        <p:nvPicPr>
          <p:cNvPr id="14" name="Рисунок 13" descr="мал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800600"/>
            <a:ext cx="2238375" cy="167662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-0.33559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1364 L -0.3375 -0.013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3 -1.60962E-6 L 0.33733 -1.6096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71785E-7 L 0.33559 0.016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Различаем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Ж – Ш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65.jpg"/>
          <p:cNvPicPr>
            <a:picLocks noGrp="1" noChangeAspect="1"/>
          </p:cNvPicPr>
          <p:nvPr>
            <p:ph idx="1"/>
          </p:nvPr>
        </p:nvPicPr>
        <p:blipFill>
          <a:blip r:embed="rId3"/>
          <a:srcRect r="14504" b="8333"/>
          <a:stretch>
            <a:fillRect/>
          </a:stretch>
        </p:blipFill>
        <p:spPr>
          <a:xfrm>
            <a:off x="1143000" y="3962400"/>
            <a:ext cx="2133595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962400"/>
            <a:ext cx="2133600" cy="1981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447800" y="213360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3"/>
                </a:solidFill>
              </a:rPr>
              <a:t>Ж</a:t>
            </a:r>
            <a:endParaRPr lang="ru-RU" sz="96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286000"/>
            <a:ext cx="244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6"/>
                </a:solidFill>
              </a:rPr>
              <a:t>Ш</a:t>
            </a:r>
            <a:endParaRPr lang="ru-RU" sz="9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Ж – Ш в предложениях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Вставьте в предложения, подходящие по смыслу слова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Неприятность эту можно </a:t>
            </a:r>
          </a:p>
          <a:p>
            <a:pPr>
              <a:buNone/>
            </a:pPr>
            <a:r>
              <a:rPr lang="ru-RU" sz="2400" dirty="0" smtClean="0"/>
              <a:t>Старые брюки нужно </a:t>
            </a:r>
          </a:p>
          <a:p>
            <a:pPr>
              <a:buNone/>
            </a:pPr>
            <a:r>
              <a:rPr lang="ru-RU" sz="2400" dirty="0" smtClean="0"/>
              <a:t>Не надо бояться</a:t>
            </a:r>
          </a:p>
          <a:p>
            <a:pPr>
              <a:buNone/>
            </a:pPr>
            <a:r>
              <a:rPr lang="ru-RU" sz="2400" dirty="0" smtClean="0"/>
              <a:t>У рыси кисточки на кончиках</a:t>
            </a:r>
          </a:p>
          <a:p>
            <a:pPr>
              <a:buNone/>
            </a:pPr>
            <a:r>
              <a:rPr lang="ru-RU" sz="2400" dirty="0" smtClean="0"/>
              <a:t>У Жени сильный</a:t>
            </a:r>
          </a:p>
          <a:p>
            <a:pPr>
              <a:buNone/>
            </a:pPr>
            <a:r>
              <a:rPr lang="ru-RU" sz="2400" dirty="0" smtClean="0"/>
              <a:t>У Шуры жёлтый</a:t>
            </a:r>
          </a:p>
          <a:p>
            <a:pPr>
              <a:buNone/>
            </a:pPr>
            <a:r>
              <a:rPr lang="ru-RU" sz="2400" dirty="0" smtClean="0"/>
              <a:t>Оса сильно</a:t>
            </a:r>
          </a:p>
          <a:p>
            <a:pPr>
              <a:buNone/>
            </a:pPr>
            <a:r>
              <a:rPr lang="ru-RU" sz="2400" dirty="0" smtClean="0"/>
              <a:t>На уроках Жора</a:t>
            </a:r>
          </a:p>
          <a:p>
            <a:pPr>
              <a:buNone/>
            </a:pPr>
            <a:r>
              <a:rPr lang="ru-RU" sz="2400" dirty="0" smtClean="0"/>
              <a:t>Мама купила шерстяную</a:t>
            </a:r>
          </a:p>
          <a:p>
            <a:pPr>
              <a:buNone/>
            </a:pPr>
            <a:r>
              <a:rPr lang="ru-RU" sz="2400" dirty="0" smtClean="0"/>
              <a:t>Друзьям расставаться очень   </a:t>
            </a:r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752600"/>
            <a:ext cx="18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перешить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209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пережить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ушей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048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ужей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505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шар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жар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шалит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800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жалит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5257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жаль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571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шаль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5273E-6 C 0.03438 -0.01364 0.09115 -0.00925 0.11927 -0.01017 C 0.14184 -0.00925 0.16458 -0.00879 0.18733 -0.00763 C 0.2007 -0.00693 0.21372 0.01157 0.22743 0.01712 C 0.23299 0.02267 0.23472 0.02706 0.23698 0.03677 C 0.23385 0.05944 0.22934 0.05736 0.21667 0.06152 C 0.19236 0.06083 0.16823 0.06083 0.14392 0.05921 C 0.13455 0.05805 0.12361 0.05111 0.11458 0.04649 C 0.09913 0.03932 0.08264 0.03631 0.06667 0.03423 C 0.05243 0.02706 0.03646 0.02614 0.0217 0.02429 C 0.00972 0.01827 -0.0033 0.0222 -0.01545 0.02706 C -0.01858 0.0303 -0.02257 0.03192 -0.02465 0.03677 C -0.02726 0.04302 -0.0349 0.06453 -0.04167 0.06453 C -0.0474 0.06453 -0.05295 0.06453 -0.05868 0.0645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8 C -0.00365 0.00162 0.00521 0.00555 0.02326 0.01156 C 0.02934 0.01364 0.03507 0.01526 0.04097 0.01734 C 0.04288 0.01804 0.04687 0.01919 0.04687 0.01943 C 0.06146 0.02937 0.07048 0.02775 0.08993 0.02914 C 0.11944 0.03585 0.12639 0.03446 0.16423 0.03284 C 0.16857 0.02868 0.17378 0.02544 0.17795 0.02128 C 0.19028 0.00902 0.17257 0.02174 0.18784 0.01156 C 0.19201 0.00439 0.19896 -0.00185 0.20156 -0.00995 C 0.20295 -0.01388 0.20416 -0.01758 0.20555 -0.02151 C 0.20625 -0.02359 0.20729 -0.02729 0.20729 -0.02706 C 0.20659 -0.03654 0.21024 -0.0481 0.20347 -0.05435 C 0.20017 -0.05782 0.19566 -0.05967 0.19166 -0.06244 C 0.18958 -0.0636 0.18594 -0.06637 0.18594 -0.06614 C 0.18038 -0.07424 0.17257 -0.07586 0.16423 -0.08002 C 0.15312 -0.08511 0.14305 -0.08904 0.13107 -0.09158 C 0.11267 -0.09043 0.10017 -0.09297 0.08611 -0.08372 C 0.08212 -0.07609 0.07725 -0.07123 0.07239 -0.06429 C 0.071 -0.06036 0.06788 -0.04857 0.0684 -0.05273 C 0.06909 -0.05897 0.07031 -0.07192 0.07031 -0.07169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33673E-6 C 0.0118 -0.00508 0.00607 -0.003 0.01701 -0.00601 C 0.05607 -0.00369 0.09271 0.00579 0.1309 0.01434 C 0.1651 0.03007 0.2158 0.02776 0.24774 0.02868 C 0.25121 0.0303 0.25503 0.03076 0.2585 0.03285 C 0.26423 0.03608 0.26632 0.04233 0.27239 0.0451 C 0.27187 0.04718 0.27205 0.04996 0.27083 0.05135 C 0.26909 0.0532 0.26666 0.05297 0.26458 0.05343 C 0.2533 0.05574 0.23698 0.05643 0.22621 0.05736 C 0.221 0.06083 0.21406 0.06985 0.2092 0.06985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0323 C 0.02466 -0.00509 0.01927 -0.00301 0.02778 -0.00555 C 0.04566 -0.01897 0.07118 -0.00972 0.09045 -0.00925 C 0.10747 -0.00694 0.12344 -0.00347 0.13993 -0.00047 C 0.15469 0.01017 0.19427 0.01341 0.20903 0.01526 C 0.22813 0.0148 0.2474 0.01457 0.26667 0.01341 C 0.2724 0.01318 0.28316 0.00809 0.28316 0.00832 C 0.29271 -0.00787 0.27691 0.01711 0.29236 -0.00232 C 0.29514 -0.00532 0.29913 -0.01272 0.29913 -0.01249 C 0.30104 -0.02914 0.30851 -0.05343 0.29584 -0.06707 C 0.29358 -0.07424 0.28837 -0.07632 0.28316 -0.08072 C 0.2349 -0.08025 0.18368 -0.09205 0.13837 -0.07563 C 0.1191 -0.06106 0.06771 -0.06985 0.05521 -0.07031 C 0.04375 -0.07355 0.0408 -0.07586 0.02778 -0.07748 C 0.00868 -0.0828 0.03229 -0.0754 0.01667 -0.08257 C 0.01059 -0.08511 0.00209 -0.08673 -0.00434 -0.08788 C -0.01666 -0.09251 -0.03003 -0.09621 -0.04253 -0.09829 C -0.06094 -0.09783 -0.07916 -0.09829 -0.09722 -0.09644 C -0.1 -0.09621 -0.10121 -0.09228 -0.10364 -0.09158 C -0.11719 -0.08557 -0.13628 -0.08465 -0.15034 -0.08257 C -0.16267 -0.07887 -0.17257 -0.07401 -0.18576 -0.07193 C -0.18889 -0.0643 -0.18889 -0.06776 -0.18889 -0.06152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12303E-7 C 0.01076 0.00486 0.02726 -0.00254 0.03854 -0.00416 C 0.05816 -0.01087 0.07847 -0.01272 0.09861 -0.01434 C 0.12917 -0.02844 0.16667 -0.01989 0.19861 -0.01041 C 0.20451 -0.00231 0.20955 0.00116 0.21233 0.01226 C 0.2118 0.01573 0.21198 0.01943 0.21076 0.02243 C 0.20851 0.02868 0.20417 0.02983 0.2 0.03284 C 0.19132 0.03932 0.17795 0.04834 0.16771 0.04903 C 0.15139 0.05019 0.13489 0.05042 0.11858 0.05111 C 0.09548 0.05643 0.07118 0.05689 0.04774 0.05944 C 0.0342 0.06568 0.01892 0.06267 0.00469 0.06545 C -0.00139 0.06823 0.00121 0.06591 -0.00295 0.07169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4487E-6 C 0.02656 -0.0222 0.06719 0.00023 0.09844 0.00416 C 0.10764 0.00416 0.24809 0.02405 0.31389 -0.00185 C 0.32118 -0.00856 0.32864 -0.01411 0.33385 -0.02452 C 0.33594 -0.02868 0.33993 -0.03677 0.33993 -0.03677 C 0.34253 -0.05342 0.34548 -0.0599 0.34149 -0.07979 C 0.33941 -0.0902 0.32795 -0.10153 0.32153 -0.10638 C 0.30972 -0.11517 0.296 -0.1161 0.28316 -0.12072 C 0.2691 -0.12558 0.2559 -0.13206 0.24149 -0.13506 C 0.23021 -0.13344 0.21771 -0.13599 0.20764 -0.12905 C 0.20173 -0.12489 0.19514 -0.12119 0.18923 -0.11679 C 0.18229 -0.1117 0.17812 -0.10546 0.17083 -0.10245 C 0.16475 -0.09436 0.15903 -0.09366 0.15069 -0.08996 C 0.14913 -0.08927 0.14618 -0.08811 0.14618 -0.08811 C 0.13576 -0.07886 0.14531 -0.0858 0.12309 -0.08187 C 0.11493 -0.08048 0.10764 -0.07493 0.1 -0.07169 C 0.09757 -0.07054 0.09496 -0.07054 0.09236 -0.06961 C 0.0908 -0.06915 0.08923 -0.06823 0.08767 -0.06753 C 0.07239 -0.05296 0.08125 -0.05782 0.06007 -0.05527 C 0.0533 -0.05666 0.04635 -0.05666 0.03993 -0.05944 C 0.03646 -0.06082 0.03385 -0.06476 0.03073 -0.06753 C 0.02916 -0.06892 0.02621 -0.07169 0.02621 -0.07169 C 0.02048 -0.06915 0.02153 -0.07169 0.02153 -0.06545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9806E-6 C 0.00104 -0.00208 0.00139 -0.00532 0.00313 -0.00602 C 0.01129 -0.00925 0.03681 -0.01133 0.04462 -0.01226 C 0.06997 -0.02359 0.09896 -0.01249 0.12153 0.00416 C 0.13733 0.01572 0.12517 0.00971 0.13542 0.01434 C 0.13681 0.01711 0.1401 0.02266 0.1401 0.02659 C 0.1401 0.05573 0.12865 0.04764 0.10781 0.04926 C 0.10347 0.05111 0.10122 0.05111 0.09861 0.05735 C 0.09271 0.07169 0.09983 0.06961 0.0908 0.06961 " pathEditMode="relative" ptsTypes="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964E-6 C 0.00209 -0.01088 0.00382 -0.01365 0.01077 -0.02036 C 0.03438 -0.01967 0.05799 -0.02036 0.08143 -0.01851 C 0.08872 -0.01805 0.09618 -0.00995 0.10313 -0.0081 C 0.11598 -0.00463 0.1316 -0.00394 0.14462 -0.00209 C 0.17223 0.01687 0.21233 0.00485 0.23837 0.00415 C 0.25695 -0.00417 0.26528 -0.02545 0.27848 -0.04302 C 0.279 -0.04511 0.28004 -0.04696 0.28004 -0.04904 C 0.27952 -0.06615 0.28351 -0.08697 0.27535 -0.10038 C 0.2658 -0.11587 0.23889 -0.12674 0.22604 -0.1353 C 0.2066 -0.13461 0.18698 -0.13623 0.16771 -0.13322 C 0.16476 -0.13276 0.16389 -0.12697 0.16146 -0.12489 C 0.15486 -0.11957 0.14288 -0.11819 0.13542 -0.11472 C 0.11788 -0.10685 0.09844 -0.11333 0.08004 -0.11264 C 0.05747 -0.10269 0.08021 -0.11194 0.01997 -0.10847 C -0.00764 -0.10685 -0.0368 -0.09529 -0.06007 -0.07586 C -0.0618 -0.06893 -0.06007 -0.06962 -0.06319 -0.06962 " pathEditMode="relative" ptsTypes="ffffffffffffffff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50416E-6 C 0.00052 -0.00208 0.00052 -0.00462 0.00156 -0.00601 C 0.00503 -0.01063 0.03576 -0.01549 0.03993 -0.01641 C 0.07812 -0.01387 0.09878 -0.0148 0.13073 -0.00393 C 0.13958 0.01319 0.13993 0.03331 0.13385 0.05551 C 0.13246 0.06083 0.12569 0.05805 0.12152 0.05944 C 0.10121 0.05805 0.09583 0.05782 0.08003 0.05343 C 0.05711 0.05805 0.05607 0.05597 0.04149 0.06569 " pathEditMode="relative" ptsTypes="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32562E-7 C 0.00278 -0.0111 0.00764 -0.00995 0.01528 -0.01226 C 0.02292 -0.01157 0.03073 -0.01203 0.03837 -0.01041 C 0.04028 -0.00995 0.04132 -0.00694 0.04306 -0.00625 C 0.04705 -0.00486 0.05122 -0.00486 0.05538 -0.00417 C 0.06094 -0.00162 0.07222 0.00208 0.07222 0.00208 C 0.07952 0.00832 0.10209 0.01549 0.11077 0.01827 C 0.13177 0.01757 0.15278 0.01757 0.17379 0.01642 C 0.18004 0.01595 0.19167 0.00994 0.19688 0.00809 C 0.20139 0.0067 0.2092 -8.32562E-7 0.2092 -8.32562E-7 C 0.21632 -0.01411 0.20712 0.00277 0.21997 -0.01434 C 0.22518 -0.02128 0.2224 -0.02452 0.22917 -0.03076 C 0.23125 -0.04209 0.23334 -0.06013 0.22466 -0.06776 C 0.21788 -0.07378 0.20347 -0.07586 0.19532 -0.07794 C 0.18212 -0.08118 0.16858 -0.08788 0.15538 -0.0902 C 0.14358 -0.09228 0.13177 -0.09274 0.11997 -0.09436 C 0.10243 -0.09667 0.08525 -0.10014 0.06771 -0.10245 C 0.05868 -0.10639 0.04913 -0.10569 0.03993 -0.1087 C 0.02604 -0.108 0.01216 -0.10824 -0.00156 -0.10662 C -0.00486 -0.10615 -0.00781 -0.1043 -0.01076 -0.10245 C -0.01493 -0.09968 -0.02309 -0.09436 -0.02309 -0.09436 C -0.02673 -0.08788 -0.03038 -0.07863 -0.03541 -0.07378 C -0.03767 -0.0717 -0.04618 -0.06961 -0.04618 -0.06568 " pathEditMode="relative" ptsTypes="ffffffffffffffffffffff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Составьте предложения, используя слова и картинки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Сбросили</a:t>
            </a:r>
          </a:p>
          <a:p>
            <a:pPr>
              <a:buNone/>
            </a:pPr>
            <a:r>
              <a:rPr lang="ru-RU" sz="3200" dirty="0" smtClean="0"/>
              <a:t>белые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С </a:t>
            </a:r>
          </a:p>
          <a:p>
            <a:pPr>
              <a:buNone/>
            </a:pPr>
            <a:r>
              <a:rPr lang="ru-RU" sz="3200" dirty="0" smtClean="0"/>
              <a:t>подружились</a:t>
            </a:r>
          </a:p>
          <a:p>
            <a:pPr>
              <a:buNone/>
            </a:pPr>
            <a:r>
              <a:rPr lang="ru-RU" sz="3200" dirty="0" smtClean="0"/>
              <a:t>во   ржи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4" name="Рисунок 3" descr="р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057400"/>
            <a:ext cx="1485900" cy="1447800"/>
          </a:xfrm>
          <a:prstGeom prst="rect">
            <a:avLst/>
          </a:prstGeom>
        </p:spPr>
      </p:pic>
      <p:pic>
        <p:nvPicPr>
          <p:cNvPr id="5" name="Рисунок 4" descr="р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828800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581400"/>
            <a:ext cx="690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FF"/>
                </a:solidFill>
              </a:rPr>
              <a:t>Сбросили ромашки белые рубашки.</a:t>
            </a:r>
            <a:endParaRPr lang="ru-RU" sz="3200" dirty="0">
              <a:solidFill>
                <a:srgbClr val="FF00FF"/>
              </a:solidFill>
            </a:endParaRPr>
          </a:p>
        </p:txBody>
      </p:sp>
      <p:pic>
        <p:nvPicPr>
          <p:cNvPr id="8" name="Рисунок 7" descr="е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495800"/>
            <a:ext cx="1219200" cy="1295400"/>
          </a:xfrm>
          <a:prstGeom prst="rect">
            <a:avLst/>
          </a:prstGeom>
        </p:spPr>
      </p:pic>
      <p:pic>
        <p:nvPicPr>
          <p:cNvPr id="10" name="Рисунок 9" descr="мы.jpg"/>
          <p:cNvPicPr>
            <a:picLocks noChangeAspect="1"/>
          </p:cNvPicPr>
          <p:nvPr/>
        </p:nvPicPr>
        <p:blipFill>
          <a:blip r:embed="rId6"/>
          <a:srcRect b="8808"/>
          <a:stretch>
            <a:fillRect/>
          </a:stretch>
        </p:blipFill>
        <p:spPr>
          <a:xfrm rot="1569920">
            <a:off x="5516191" y="4591540"/>
            <a:ext cx="1758025" cy="1234871"/>
          </a:xfrm>
          <a:prstGeom prst="rect">
            <a:avLst/>
          </a:prstGeom>
        </p:spPr>
      </p:pic>
      <p:pic>
        <p:nvPicPr>
          <p:cNvPr id="12" name="Рисунок 11" descr="е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67600" y="4267200"/>
            <a:ext cx="1219200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7269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FF"/>
                </a:solidFill>
              </a:rPr>
              <a:t>С мышами во ржи подружились ежи.</a:t>
            </a:r>
            <a:endParaRPr lang="ru-RU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Составьте предложения, используя слова и картинки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кр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00" y="1524000"/>
            <a:ext cx="2133600" cy="1693334"/>
          </a:xfrm>
        </p:spPr>
      </p:pic>
      <p:pic>
        <p:nvPicPr>
          <p:cNvPr id="5" name="Рисунок 4" descr="13.jpg"/>
          <p:cNvPicPr>
            <a:picLocks noChangeAspect="1"/>
          </p:cNvPicPr>
          <p:nvPr/>
        </p:nvPicPr>
        <p:blipFill>
          <a:blip r:embed="rId4"/>
          <a:srcRect b="10680"/>
          <a:stretch>
            <a:fillRect/>
          </a:stretch>
        </p:blipFill>
        <p:spPr>
          <a:xfrm>
            <a:off x="3505200" y="1524000"/>
            <a:ext cx="23241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7526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Снежана</a:t>
            </a:r>
            <a:r>
              <a:rPr lang="ru-RU" sz="3200" dirty="0" smtClean="0"/>
              <a:t>  и </a:t>
            </a:r>
          </a:p>
          <a:p>
            <a:r>
              <a:rPr lang="ru-RU" sz="3200" dirty="0" smtClean="0"/>
              <a:t>собирала</a:t>
            </a:r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276600"/>
            <a:ext cx="8516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FF"/>
                </a:solidFill>
              </a:rPr>
              <a:t>Снежана</a:t>
            </a:r>
            <a:r>
              <a:rPr lang="ru-RU" sz="3200" dirty="0" smtClean="0">
                <a:solidFill>
                  <a:srgbClr val="FF00FF"/>
                </a:solidFill>
              </a:rPr>
              <a:t> собирала ежевику и крыжовник.</a:t>
            </a: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9624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бежит</a:t>
            </a:r>
          </a:p>
          <a:p>
            <a:r>
              <a:rPr lang="ru-RU" sz="3200" dirty="0" smtClean="0"/>
              <a:t>за</a:t>
            </a:r>
          </a:p>
          <a:p>
            <a:r>
              <a:rPr lang="ru-RU" sz="3200" dirty="0" smtClean="0"/>
              <a:t>шустрый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11" name="Рисунок 10" descr="жер.jpg"/>
          <p:cNvPicPr>
            <a:picLocks noChangeAspect="1"/>
          </p:cNvPicPr>
          <p:nvPr/>
        </p:nvPicPr>
        <p:blipFill>
          <a:blip r:embed="rId5"/>
          <a:srcRect t="15267" r="4663" b="11450"/>
          <a:stretch>
            <a:fillRect/>
          </a:stretch>
        </p:blipFill>
        <p:spPr>
          <a:xfrm>
            <a:off x="3733800" y="4267200"/>
            <a:ext cx="1295400" cy="1351722"/>
          </a:xfrm>
          <a:prstGeom prst="rect">
            <a:avLst/>
          </a:prstGeom>
        </p:spPr>
      </p:pic>
      <p:pic>
        <p:nvPicPr>
          <p:cNvPr id="13" name="Рисунок 12" descr="л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43600" y="3733800"/>
            <a:ext cx="2743200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5715000"/>
            <a:ext cx="7983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FF"/>
                </a:solidFill>
              </a:rPr>
              <a:t>Шустрый жеребенок бежит за лошадью.</a:t>
            </a:r>
            <a:endParaRPr lang="ru-RU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Исправьте деформированное предложение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92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Шарф положил Женю в шерстяной шкаф.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У кожаного саквояжа в руках был пассажир.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У рожек маленькая шея и длинные жирафы.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Беговая дорожка вышла на школьников.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Женя положил шерстяной шарф в шкаф.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829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 пассажира в руках был кожаный саквояж.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8309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 жирафа длинная шея и маленькие рожки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Школьники вышли на беговую дорожку.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build="allAtOnce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 – Ш в тексте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Прочитайте и спишите текст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           Жил-был на свете веселый                . Он любил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смешить  людей. Над его шутками смеялись и  жадный</a:t>
            </a:r>
          </a:p>
          <a:p>
            <a:pPr>
              <a:buNone/>
            </a:pPr>
            <a:r>
              <a:rPr lang="ru-RU" sz="2800" dirty="0" smtClean="0"/>
              <a:t>                </a:t>
            </a:r>
          </a:p>
          <a:p>
            <a:pPr>
              <a:buNone/>
            </a:pPr>
            <a:r>
              <a:rPr lang="ru-RU" sz="2800" dirty="0" smtClean="0"/>
              <a:t>               , и труженица              , и добродушный              ,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и шустрый продавец                       .  Все они любили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, потому что он дарил людям хорошее</a:t>
            </a:r>
          </a:p>
          <a:p>
            <a:pPr>
              <a:buNone/>
            </a:pPr>
            <a:r>
              <a:rPr lang="ru-RU" sz="2800" dirty="0" smtClean="0"/>
              <a:t>настроение и надежду на лучшее. </a:t>
            </a:r>
          </a:p>
        </p:txBody>
      </p:sp>
      <p:pic>
        <p:nvPicPr>
          <p:cNvPr id="4" name="Рисунок 3" descr="ш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352800"/>
            <a:ext cx="1143000" cy="1093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5" descr="арле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828800"/>
            <a:ext cx="685800" cy="1143000"/>
          </a:xfrm>
          <a:prstGeom prst="rect">
            <a:avLst/>
          </a:prstGeom>
        </p:spPr>
      </p:pic>
      <p:pic>
        <p:nvPicPr>
          <p:cNvPr id="8" name="Рисунок 7" descr="арле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181600"/>
            <a:ext cx="773240" cy="1066800"/>
          </a:xfrm>
          <a:prstGeom prst="rect">
            <a:avLst/>
          </a:prstGeom>
        </p:spPr>
      </p:pic>
      <p:pic>
        <p:nvPicPr>
          <p:cNvPr id="10" name="Рисунок 9" descr="с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3352800"/>
            <a:ext cx="11049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 descr="ко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352800"/>
            <a:ext cx="1219200" cy="969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" name="Рисунок 11" descr="иг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572000"/>
            <a:ext cx="1774808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Изложение «Солнечный луч»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r>
              <a:rPr lang="ru-RU" dirty="0" smtClean="0"/>
              <a:t>  На кого попал солнечный луч?</a:t>
            </a:r>
          </a:p>
          <a:p>
            <a:pPr>
              <a:buNone/>
            </a:pPr>
            <a:r>
              <a:rPr lang="ru-RU" dirty="0" smtClean="0"/>
              <a:t>                    Как повел себя жаворонок?</a:t>
            </a:r>
          </a:p>
          <a:p>
            <a:pPr>
              <a:buNone/>
            </a:pPr>
            <a:r>
              <a:rPr lang="ru-RU" dirty="0" smtClean="0"/>
              <a:t>                    О чем была песня жаворонка?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Трудные слова: </a:t>
            </a:r>
            <a:r>
              <a:rPr lang="ru-RU" dirty="0" smtClean="0"/>
              <a:t>гнёздышко, встрепенулся, выпорхнул</a:t>
            </a:r>
          </a:p>
        </p:txBody>
      </p:sp>
      <p:pic>
        <p:nvPicPr>
          <p:cNvPr id="4" name="Рисунок 3" descr="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267200"/>
            <a:ext cx="2600325" cy="17621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ж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267200"/>
            <a:ext cx="260985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58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Согласные звуки и буквы </a:t>
            </a:r>
            <a:r>
              <a:rPr lang="ru-RU" b="1" dirty="0" smtClean="0">
                <a:solidFill>
                  <a:schemeClr val="accent3"/>
                </a:solidFill>
              </a:rPr>
              <a:t>Ж</a:t>
            </a:r>
            <a:r>
              <a:rPr lang="ru-RU" b="1" dirty="0" smtClean="0"/>
              <a:t> 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Ш</a:t>
            </a:r>
            <a:endParaRPr lang="ru-RU" b="1" dirty="0"/>
          </a:p>
        </p:txBody>
      </p:sp>
      <p:pic>
        <p:nvPicPr>
          <p:cNvPr id="5" name="Рисунок 4" descr="98453935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86400" y="4267200"/>
            <a:ext cx="2895600" cy="2247900"/>
          </a:xfrm>
          <a:prstGeom prst="rect">
            <a:avLst/>
          </a:prstGeom>
        </p:spPr>
      </p:pic>
      <p:pic>
        <p:nvPicPr>
          <p:cNvPr id="6" name="Рисунок 5" descr="reptilii-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" y="1524000"/>
            <a:ext cx="3124197" cy="20574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endParaRPr lang="ru-RU" dirty="0" smtClean="0"/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49375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</a:rPr>
              <a:t>Жаба жабе предложила</a:t>
            </a:r>
          </a:p>
          <a:p>
            <a:r>
              <a:rPr lang="ru-RU" sz="2800" dirty="0" smtClean="0">
                <a:solidFill>
                  <a:schemeClr val="accent3"/>
                </a:solidFill>
              </a:rPr>
              <a:t>Ежевичный вкусный джем.</a:t>
            </a:r>
          </a:p>
          <a:p>
            <a:r>
              <a:rPr lang="ru-RU" sz="2800" dirty="0" smtClean="0">
                <a:solidFill>
                  <a:schemeClr val="accent3"/>
                </a:solidFill>
              </a:rPr>
              <a:t>-Ежевичный? – та спросила –</a:t>
            </a:r>
          </a:p>
          <a:p>
            <a:r>
              <a:rPr lang="ru-RU" sz="2800" dirty="0" smtClean="0">
                <a:solidFill>
                  <a:schemeClr val="accent3"/>
                </a:solidFill>
              </a:rPr>
              <a:t>Ну тогда, пожалуй, съем!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95800"/>
            <a:ext cx="5279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Трое маленьких мышат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тишине ночной шуршат,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Если кошку вдруг услышат,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То шуршат они потише.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Какие буквы придут в гости к ЖАБЕ, а какие к МЫШОНКУ?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 r="27273"/>
          <a:stretch>
            <a:fillRect/>
          </a:stretch>
        </p:blipFill>
        <p:spPr>
          <a:xfrm>
            <a:off x="457200" y="1981200"/>
            <a:ext cx="1828800" cy="18192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4"/>
          <a:srcRect t="9375" b="6250"/>
          <a:stretch>
            <a:fillRect/>
          </a:stretch>
        </p:blipFill>
        <p:spPr>
          <a:xfrm flipH="1">
            <a:off x="6705600" y="4419600"/>
            <a:ext cx="19812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 rot="1978961">
            <a:off x="3124200" y="2819400"/>
            <a:ext cx="1274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3"/>
                </a:solidFill>
              </a:rPr>
              <a:t>Ж</a:t>
            </a:r>
            <a:endParaRPr lang="ru-RU" sz="8000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660628">
            <a:off x="3733800" y="5867400"/>
            <a:ext cx="970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171607">
            <a:off x="2071296" y="5270253"/>
            <a:ext cx="119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Ш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70218">
            <a:off x="2895600" y="2133600"/>
            <a:ext cx="1013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Ш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641885">
            <a:off x="8153400" y="2286000"/>
            <a:ext cx="838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Ж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50060">
            <a:off x="1143000" y="4495800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Ш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4953000"/>
            <a:ext cx="891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Ж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99193">
            <a:off x="838200" y="5562600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Ш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124200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Ж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590800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Ш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6172200"/>
            <a:ext cx="6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392887">
            <a:off x="7236440" y="2775539"/>
            <a:ext cx="93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>
                    <a:lumMod val="50000"/>
                  </a:schemeClr>
                </a:solidFill>
              </a:rPr>
              <a:t>Ш</a:t>
            </a:r>
            <a:endParaRPr lang="ru-RU" sz="3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721092">
            <a:off x="5379847" y="5598875"/>
            <a:ext cx="85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87AA9"/>
                </a:solidFill>
              </a:rPr>
              <a:t>Ш</a:t>
            </a:r>
            <a:endParaRPr lang="ru-RU" sz="4800" b="1" dirty="0">
              <a:solidFill>
                <a:srgbClr val="D87AA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939776">
            <a:off x="6830349" y="2666314"/>
            <a:ext cx="4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ш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02920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6600"/>
                </a:solidFill>
              </a:rPr>
              <a:t>Ж</a:t>
            </a:r>
            <a:endParaRPr lang="ru-RU" sz="3200" b="1" dirty="0">
              <a:solidFill>
                <a:srgbClr val="33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407657">
            <a:off x="2300386" y="4781982"/>
            <a:ext cx="72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FF"/>
                </a:solidFill>
              </a:rPr>
              <a:t>Ж</a:t>
            </a:r>
            <a:endParaRPr lang="ru-RU" sz="40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12303E-7 C -0.00069 0.02613 0.00434 0.07493 -0.01684 0.09436 C -0.02118 0.10291 -0.02795 0.1117 -0.03542 0.11471 C -0.04844 0.12673 -0.06476 0.12581 -0.08003 0.1272 C -0.08559 0.1265 -0.09149 0.12743 -0.09687 0.12511 C -0.10104 0.12326 -0.10399 0.11818 -0.10764 0.11471 C -0.1092 0.11332 -0.11232 0.11078 -0.11232 0.11078 C -0.11337 0.10869 -0.11389 0.10615 -0.11528 0.10453 C -0.11805 0.10129 -0.12465 0.09644 -0.12465 0.09644 C -0.1283 0.08603 -0.13246 0.08487 -0.13698 0.07585 C -0.13871 0.06799 -0.13732 0.07123 -0.14149 0.0656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1 -0.00463 0.00625 -0.01411 0.01076 -0.02452 C 0.01475 -0.03377 0.01979 -0.04279 0.02465 -0.05111 C 0.02691 -0.06036 0.03281 -0.0636 0.03698 -0.0717 C 0.04757 -0.09158 0.05729 -0.10847 0.07083 -0.12489 C 0.07951 -0.13553 0.08437 -0.14686 0.09548 -0.15171 C 0.0993 -0.15541 0.10243 -0.16027 0.10625 -0.16397 C 0.11163 -0.16906 0.11788 -0.17253 0.12309 -0.17831 C 0.1283 -0.18409 0.12951 -0.18825 0.13541 -0.19265 C 0.13923 -0.19566 0.14375 -0.19658 0.14774 -0.19889 C 0.1585 -0.21323 0.14427 -0.19658 0.16163 -0.20699 C 0.16354 -0.20814 0.16423 -0.21208 0.16614 -0.21323 C 0.16996 -0.21554 0.1743 -0.21578 0.17847 -0.21716 C 0.1908 -0.22734 0.18333 -0.22202 0.20156 -0.2315 C 0.20451 -0.23312 0.21076 -0.23566 0.21076 -0.23566 C 0.21857 -0.24353 0.22778 -0.24492 0.23698 -0.25 C 0.27587 -0.24931 0.31493 -0.24977 0.35382 -0.24792 C 0.36493 -0.24746 0.37587 -0.23543 0.38611 -0.2315 C 0.39166 -0.22942 0.396 -0.22549 0.40156 -0.22341 C 0.40312 -0.22271 0.40625 -0.22133 0.40625 -0.22133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-0.00763 C 0.06337 -0.00093 0.06997 -0.00417 0.07778 -0.00763 C 0.09098 -0.02082 0.10313 -0.03539 0.11632 -0.04857 C 0.12153 -0.05898 0.12344 -0.07008 0.13004 -0.07933 C 0.13143 -0.08835 0.13455 -0.09505 0.13629 -0.10384 C 0.13785 -0.11194 0.1375 -0.12049 0.13924 -0.12836 C 0.14028 -0.13275 0.14254 -0.13645 0.14393 -0.14084 C 0.1467 -0.1501 0.15 -0.16952 0.15 -0.16929 C 0.15052 -0.17438 0.15035 -0.17923 0.15157 -0.18386 C 0.15243 -0.1871 0.15556 -0.18872 0.15625 -0.19195 C 0.15886 -0.20467 0.15816 -0.21809 0.15938 -0.23104 C 0.15903 -0.25648 0.16736 -0.32748 0.15 -0.36217 C 0.14705 -0.37651 0.14549 -0.39293 0.13924 -0.40518 C 0.13664 -0.41675 0.1257 -0.42438 0.11771 -0.4297 C 0.11528 -0.4408 0.11841 -0.43294 0.10851 -0.43987 C 0.10261 -0.44404 0.09202 -0.45699 0.08386 -0.45837 C 0.07361 -0.45999 0.06337 -0.45976 0.05313 -0.46046 C 0.02639 -0.45907 -0.00382 -0.46022 -0.02986 -0.4482 C -0.04444 -0.42877 -0.02586 -0.45167 -0.03923 -0.43987 C -0.04392 -0.43571 -0.04739 -0.42808 -0.05 -0.4216 " pathEditMode="relative" rAng="0" ptsTypes="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3469E-6 C 0.00851 -0.00371 0.00191 0.00115 0.00625 -0.01041 C 0.00886 -0.01758 0.01233 -0.02406 0.01545 -0.03076 C 0.01736 -0.03493 0.01841 -0.04071 0.0217 -0.04302 C 0.03351 -0.05112 0.04375 -0.06199 0.05695 -0.06569 C 0.08004 -0.08118 0.11302 -0.08812 0.13854 -0.0902 C 0.18281 -0.10546 0.25087 -0.0791 0.29705 -0.0717 C 0.32552 -0.06129 0.35556 -0.05782 0.38472 -0.05135 C 0.39202 -0.04464 0.39948 -0.04441 0.40781 -0.04117 C 0.41841 -0.03261 0.43143 -0.02591 0.44323 -0.02059 C 0.45417 -0.01064 0.44879 -0.01342 0.45851 -0.01041 C 0.47136 -5.3469E-6 0.48334 0.0104 0.49236 0.02659 C 0.49375 0.02913 0.4941 0.03214 0.49549 0.03468 C 0.50243 0.04764 0.49844 0.0333 0.50469 0.0511 C 0.51094 0.06891 0.51129 0.07909 0.52014 0.0962 C 0.52327 0.10915 0.52604 0.12233 0.52934 0.13529 C 0.53056 0.13991 0.53281 0.14407 0.53542 0.14754 C 0.53698 0.14962 0.54011 0.15356 0.54011 0.15356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4607E-6 C -0.00295 -0.0155 -0.00677 -0.03354 -0.01545 -0.0451 C -0.01788 -0.05574 -0.025 -0.06198 -0.03073 -0.06962 C -0.03576 -0.07632 -0.04184 -0.08488 -0.04774 -0.08997 C -0.05955 -0.10037 -0.04444 -0.0821 -0.05694 -0.09621 C -0.05868 -0.09806 -0.05972 -0.10084 -0.06146 -0.10246 C -0.06476 -0.10546 -0.07378 -0.10916 -0.07691 -0.11055 C -0.0809 -0.1124 -0.08403 -0.11633 -0.08767 -0.11888 C -0.10156 -0.11818 -0.11545 -0.11911 -0.12916 -0.11679 C -0.13177 -0.11633 -0.13298 -0.11194 -0.13541 -0.11055 C -0.15694 -0.0976 -0.13281 -0.1161 -0.14774 -0.10639 C -0.15798 -0.09968 -0.17291 -0.08488 -0.1816 -0.07378 C -0.18403 -0.06314 -0.19097 -0.06175 -0.19687 -0.05528 C -0.21232 -0.03839 -0.22969 -0.02891 -0.24913 -0.02452 C -0.27118 -0.02521 -0.2934 -0.02359 -0.31545 -0.0266 C -0.32118 -0.02729 -0.32517 -0.03631 -0.32916 -0.04094 C -0.33576 -0.04834 -0.34253 -0.05574 -0.35069 -0.05944 C -0.36701 -0.0747 -0.38246 -0.09043 -0.39844 -0.10639 C -0.40191 -0.10986 -0.40677 -0.10893 -0.41076 -0.11055 C -0.42014 -0.11425 -0.42899 -0.11795 -0.43837 -0.12073 C -0.44253 -0.12188 -0.45069 -0.12489 -0.45069 -0.12489 C -0.48819 -0.12419 -0.52569 -0.12535 -0.56302 -0.12281 C -0.56823 -0.12234 -0.57205 -0.10246 -0.57378 -0.09621 C -0.57552 -0.0902 -0.57847 -0.07771 -0.57847 -0.07771 C -0.57864 -0.07378 -0.5776 -0.04556 -0.58298 -0.04302 C -0.59739 -0.03608 -0.59687 -0.04765 -0.59687 -0.03886 " pathEditMode="relative" ptsTypes="fff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212E-6 C 0.00469 -0.00069 0.00955 -4.91212E-6 0.01389 -0.00208 C 0.01563 -0.003 0.0158 -0.00624 0.01684 -0.00809 C 0.02101 -0.01572 0.02344 -0.02336 0.02917 -0.02867 C 0.03281 -0.03561 0.03716 -0.03931 0.0415 -0.04509 C 0.04931 -0.0555 0.0474 -0.05758 0.05851 -0.0636 C 0.06216 -0.06845 0.06563 -0.07308 0.06927 -0.07793 C 0.07084 -0.08002 0.07379 -0.08395 0.07379 -0.08395 C 0.09948 -0.08256 0.125 -0.08163 0.1507 -0.07978 C 0.15434 -0.07955 0.15851 -0.07562 0.16146 -0.07377 C 0.17726 -0.06452 0.19236 -0.05296 0.2092 -0.04718 C 0.22205 -0.04787 0.2349 -0.0481 0.24775 -0.04926 C 0.25591 -0.04995 0.27084 -0.05943 0.27084 -0.05943 C 0.28889 -0.08348 0.26372 -0.0518 0.28004 -0.06753 C 0.29011 -0.07724 0.29896 -0.09065 0.30764 -0.10245 C 0.31684 -0.11494 0.31736 -0.12997 0.32622 -0.1413 C 0.33299 -0.16975 0.32466 -0.1413 0.33386 -0.1598 C 0.33577 -0.1635 0.33663 -0.16813 0.33837 -0.17206 C 0.34549 -0.18755 0.3533 -0.20259 0.36146 -0.21716 C 0.36476 -0.23011 0.37222 -0.23774 0.38004 -0.24583 C 0.38646 -0.26387 0.40104 -0.2759 0.41545 -0.28076 C 0.42257 -0.28769 0.42865 -0.28816 0.43698 -0.29093 C 0.46754 -0.31175 0.43785 -0.29301 0.52466 -0.29718 C 0.529 -0.29741 0.53021 -0.30134 0.53386 -0.30319 C 0.54341 -0.30828 0.55608 -0.31521 0.56615 -0.31753 C 0.57292 -0.32447 0.58004 -0.32701 0.58768 -0.33187 C 0.59549 -0.34227 0.59063 -0.33649 0.60313 -0.34829 C 0.60486 -0.3499 0.60591 -0.35268 0.60764 -0.35453 C 0.61754 -0.36563 0.62882 -0.37396 0.6415 -0.37696 C 0.66094 -0.39431 0.69167 -0.39431 0.71389 -0.39755 C 0.73021 -0.3913 0.72205 -0.39685 0.73698 -0.37696 C 0.73976 -0.37326 0.74306 -0.37026 0.74618 -0.36679 C 0.74757 -0.36517 0.7507 -0.36262 0.7507 -0.36262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337E-6 C 0.00729 -0.01943 0.00469 -0.04001 0.00313 -0.06152 C 0.00278 -0.06568 0.00122 -0.07285 -0.00139 -0.07585 C -0.00833 -0.08395 -0.01597 -0.08626 -0.02448 -0.09019 C -0.0276 -0.09158 -0.03055 -0.09297 -0.03368 -0.09436 C -0.03524 -0.09505 -0.03837 -0.09644 -0.03837 -0.09644 C -0.03854 -0.09644 -0.0684 -0.09667 -0.0783 -0.09227 C -0.08628 -0.08881 -0.09028 -0.07955 -0.09844 -0.07585 C -0.11094 -0.05851 -0.12569 -0.05111 -0.14305 -0.04718 C -0.15486 -0.04163 -0.16284 -0.04209 -0.17691 -0.04093 C -0.18298 -0.04163 -0.18923 -0.0414 -0.19531 -0.04301 C -0.20416 -0.04533 -0.20955 -0.05782 -0.21528 -0.06568 C -0.21909 -0.08048 -0.21354 -0.06175 -0.22153 -0.07794 C -0.22239 -0.07979 -0.22205 -0.0821 -0.22291 -0.08395 C -0.22534 -0.08881 -0.22882 -0.09135 -0.23229 -0.09436 C -0.23819 -0.10638 -0.23142 -0.09482 -0.24149 -0.10453 C -0.24323 -0.10615 -0.24409 -0.10939 -0.246 -0.11078 C -0.24809 -0.11216 -0.26302 -0.11725 -0.26614 -0.11887 C -0.27378 -0.11818 -0.28159 -0.1191 -0.28906 -0.11679 C -0.29739 -0.11424 -0.30278 -0.10176 -0.31215 -0.10037 C -0.32291 -0.09875 -0.33368 -0.09898 -0.34444 -0.09829 C -0.3783 -0.08487 -0.41562 -0.09112 -0.45069 -0.09436 C -0.46232 -0.09759 -0.45712 -0.1006 -0.46614 -0.10661 C -0.47222 -0.11078 -0.48298 -0.11008 -0.48767 -0.11078 C -0.51371 -0.10708 -0.51857 -0.11448 -0.53073 -0.09019 C -0.53021 -0.08811 -0.53003 -0.0858 -0.52916 -0.08395 C -0.52795 -0.08094 -0.52448 -0.07585 -0.52448 -0.07585 " pathEditMode="relative" ptsTypes="fffffffffff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82239E-6 C 0.01944 -0.00856 -0.00747 0.00416 -0.03681 -0.00416 C -0.04098 -0.00532 -0.04289 -0.01226 -0.04601 -0.01642 C -0.05313 -0.0259 -0.054 -0.037 -0.05678 -0.04903 C -0.05521 -0.08279 -0.05938 -0.06984 -0.04914 -0.09019 C -0.04757 -0.0932 -0.0441 -0.09297 -0.0415 -0.09412 C -0.03195 -0.09875 -0.02396 -0.10129 -0.01372 -0.10245 C 0.01736 -0.10615 0.03888 -0.10546 0.07395 -0.10661 C 0.08628 -0.108 0.09947 -0.11147 0.11076 -0.11887 C 0.1184 -0.12396 0.12447 -0.13321 0.13246 -0.13737 C 0.13628 -0.13945 0.14062 -0.13945 0.14461 -0.1413 C 0.1592 -0.16073 0.14062 -0.13783 0.15399 -0.14963 C 0.15572 -0.15125 0.15694 -0.15379 0.1585 -0.15564 C 0.16041 -0.15795 0.16249 -0.16004 0.16475 -0.16189 C 0.17482 -0.17044 0.18715 -0.17044 0.19861 -0.17206 C 0.21006 -0.17646 0.22118 -0.18131 0.23246 -0.1864 C 0.24288 -0.19588 0.22951 -0.18478 0.24774 -0.19473 C 0.25503 -0.19866 0.26197 -0.2049 0.26927 -0.20906 C 0.27777 -0.21392 0.28576 -0.21415 0.29392 -0.22132 C 0.30347 -0.22988 0.31232 -0.24098 0.32152 -0.25 C 0.32343 -0.25185 0.32586 -0.25231 0.32777 -0.25416 C 0.33923 -0.26549 0.32812 -0.26041 0.3401 -0.26434 C 0.34496 -0.27081 0.34826 -0.27775 0.35399 -0.28284 C 0.36006 -0.29533 0.35312 -0.28284 0.36163 -0.29301 C 0.37569 -0.3099 0.36683 -0.30481 0.37708 -0.30943 C 0.37916 -0.31152 0.3809 -0.31406 0.38315 -0.31545 C 0.38506 -0.3166 0.38767 -0.31568 0.38923 -0.31753 C 0.39045 -0.31892 0.38958 -0.32239 0.39079 -0.32377 C 0.39479 -0.3284 0.39982 -0.33002 0.40468 -0.33187 C 0.41249 -0.33904 0.41597 -0.34251 0.42465 -0.34829 C 0.42864 -0.35083 0.43298 -0.35199 0.43697 -0.35453 C 0.44479 -0.35985 0.45173 -0.36656 0.46006 -0.37095 C 0.496 -0.37026 0.53194 -0.37141 0.5677 -0.36887 C 0.57951 -0.36818 0.58263 -0.35754 0.59236 -0.35453 C 0.59739 -0.35291 0.6026 -0.35314 0.60781 -0.35245 C 0.61371 -0.34967 0.61909 -0.34551 0.62465 -0.34227 C 0.63107 -0.33857 0.62986 -0.34181 0.63541 -0.33811 C 0.63715 -0.33696 0.63836 -0.33487 0.6401 -0.33395 C 0.64947 -0.3284 0.64374 -0.33487 0.64774 -0.33002 " pathEditMode="relative" ptsTypes="ffffffffffffffffffffffffffff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532 C 0.00539 -0.0155 0.00539 -0.02845 0.00712 -0.04233 C 0.00625 -0.0747 0.01424 -0.10685 -0.00677 -0.12628 C -0.00902 -0.13529 -0.01284 -0.13622 -0.01909 -0.14061 C -0.02534 -0.15148 -0.03385 -0.16073 -0.04375 -0.16513 C -0.05902 -0.179 -0.06597 -0.18571 -0.08524 -0.18987 C -0.08784 -0.19034 -0.09045 -0.1908 -0.09288 -0.19172 C -0.096 -0.19288 -0.10225 -0.19589 -0.10225 -0.19566 C -0.11857 -0.1945 -0.13507 -0.19334 -0.15138 -0.19172 C -0.15451 -0.19149 -0.15781 -0.19172 -0.16059 -0.18987 C -0.1901 -0.17045 -0.13958 -0.19427 -0.1684 -0.18155 C -0.17448 -0.17345 -0.17725 -0.17554 -0.18368 -0.16929 C -0.18541 -0.16767 -0.18663 -0.1649 -0.18836 -0.16305 C -0.18975 -0.16143 -0.19132 -0.1605 -0.19288 -0.15912 C -0.19948 -0.14593 -0.2059 -0.13275 -0.21302 -0.12003 C -0.21753 -0.11194 -0.21458 -0.11332 -0.21753 -0.10569 C -0.21961 -0.10037 -0.22222 -0.0976 -0.22534 -0.09344 C -0.22882 -0.07817 -0.22517 -0.08742 -0.24826 -0.08742 " pathEditMode="relative" rAng="0" ptsTypes="fffffffffffffffff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5.55042E-7 C 0.00156 -0.0007 0.00399 5.55042E-7 0.00451 -0.00208 C 0.00694 -0.01341 -0.00018 -0.02521 -0.00764 -0.02868 C -0.01528 -0.02798 -0.02309 -0.02868 -0.03073 -0.0266 C -0.03316 -0.0259 -0.03507 -0.0229 -0.03698 -0.02058 C -0.04792 -0.00763 -0.05226 0.00301 -0.06007 0.0185 C -0.06372 0.0377 -0.06771 0.05712 -0.0724 0.07585 C -0.07188 0.09297 -0.07222 0.11008 -0.07083 0.12696 C -0.07066 0.12997 -0.06875 0.13251 -0.06771 0.13529 C -0.06649 0.13853 -0.06615 0.14246 -0.06458 0.14547 C -0.06354 0.14755 -0.06129 0.14778 -0.06007 0.14963 C -0.0375 0.18362 -0.06146 0.15171 -0.04462 0.17622 C -0.03837 0.18524 -0.03056 0.19172 -0.02465 0.20074 C -0.01788 0.21115 -0.01024 0.22548 -1.73472E-18 0.22942 C 0.01076 0.24399 0.02482 0.26133 0.03993 0.26642 C 0.05035 0.27683 0.05851 0.28284 0.07083 0.287 C 0.08281 0.2988 0.10069 0.30319 0.11545 0.30319 " pathEditMode="relative" ptsTypes="ffffffffffffffff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 - Ш в слогах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Звуки  природы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/>
          <a:srcRect b="7097"/>
          <a:stretch>
            <a:fillRect/>
          </a:stretch>
        </p:blipFill>
        <p:spPr>
          <a:xfrm>
            <a:off x="1600200" y="4114800"/>
            <a:ext cx="1143000" cy="1371600"/>
          </a:xfr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48400" y="1905000"/>
            <a:ext cx="1981200" cy="1905000"/>
          </a:xfrm>
          <a:prstGeom prst="hexagon">
            <a:avLst/>
          </a:prstGeom>
        </p:spPr>
      </p:pic>
      <p:pic>
        <p:nvPicPr>
          <p:cNvPr id="7" name="Рисунок 6" descr="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1747837" cy="1143000"/>
          </a:xfrm>
          <a:prstGeom prst="rect">
            <a:avLst/>
          </a:prstGeom>
        </p:spPr>
      </p:pic>
      <p:pic>
        <p:nvPicPr>
          <p:cNvPr id="8" name="Рисунок 7" descr="67.jpg"/>
          <p:cNvPicPr>
            <a:picLocks noChangeAspect="1"/>
          </p:cNvPicPr>
          <p:nvPr/>
        </p:nvPicPr>
        <p:blipFill>
          <a:blip r:embed="rId6"/>
          <a:srcRect b="12934"/>
          <a:stretch>
            <a:fillRect/>
          </a:stretch>
        </p:blipFill>
        <p:spPr>
          <a:xfrm>
            <a:off x="3429000" y="2438400"/>
            <a:ext cx="1457325" cy="1676400"/>
          </a:xfrm>
          <a:prstGeom prst="rect">
            <a:avLst/>
          </a:prstGeom>
        </p:spPr>
      </p:pic>
      <p:pic>
        <p:nvPicPr>
          <p:cNvPr id="9" name="Рисунок 8" descr="8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4267200"/>
            <a:ext cx="16764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505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Ж-Ж-Ж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19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ЖУ-ЖУ-ЖУ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5562600"/>
            <a:ext cx="190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ЖИ-ЖИ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10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ШИ-ШИ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71500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Ш-Ш-Ш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Прямые и обратные слоги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12724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ЖА  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ЖО 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ЖУ 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ЖЕ 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ЖИ 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ЖЮ  -</a:t>
            </a:r>
          </a:p>
          <a:p>
            <a:r>
              <a:rPr lang="ru-RU" sz="2800" b="1" dirty="0" smtClean="0">
                <a:solidFill>
                  <a:schemeClr val="accent3"/>
                </a:solidFill>
              </a:rPr>
              <a:t>ЖЯ   -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981200"/>
            <a:ext cx="121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</a:rPr>
              <a:t>АЖ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ОЖ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УЖ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ЕЖ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ИЖ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ЮЖ</a:t>
            </a:r>
          </a:p>
          <a:p>
            <a:r>
              <a:rPr lang="ru-RU" sz="2800" b="1" dirty="0" smtClean="0">
                <a:solidFill>
                  <a:srgbClr val="336600"/>
                </a:solidFill>
              </a:rPr>
              <a:t>ЯЖ</a:t>
            </a:r>
            <a:endParaRPr lang="ru-RU" sz="2800" b="1" dirty="0">
              <a:solidFill>
                <a:srgbClr val="33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981200"/>
            <a:ext cx="129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ША   -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ШО  -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ШУ   -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ШЕ   -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ШИ  -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1905000"/>
            <a:ext cx="91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АШ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ОШ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УШ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ЕШ</a:t>
            </a:r>
          </a:p>
          <a:p>
            <a:r>
              <a:rPr lang="ru-RU" sz="2800" b="1" dirty="0" smtClean="0">
                <a:solidFill>
                  <a:srgbClr val="FF00FF"/>
                </a:solidFill>
              </a:rPr>
              <a:t>ИШ</a:t>
            </a:r>
            <a:endParaRPr lang="ru-RU" sz="2800" b="1" dirty="0">
              <a:solidFill>
                <a:srgbClr val="FF00FF"/>
              </a:solidFill>
            </a:endParaRPr>
          </a:p>
        </p:txBody>
      </p:sp>
      <p:pic>
        <p:nvPicPr>
          <p:cNvPr id="14" name="Рисунок 13" descr="56.jpg"/>
          <p:cNvPicPr>
            <a:picLocks noChangeAspect="1"/>
          </p:cNvPicPr>
          <p:nvPr/>
        </p:nvPicPr>
        <p:blipFill>
          <a:blip r:embed="rId3"/>
          <a:srcRect l="5726" t="6915" r="4384" b="4425"/>
          <a:stretch>
            <a:fillRect/>
          </a:stretch>
        </p:blipFill>
        <p:spPr>
          <a:xfrm rot="20754645">
            <a:off x="575280" y="5075736"/>
            <a:ext cx="1700169" cy="1404538"/>
          </a:xfrm>
          <a:prstGeom prst="rect">
            <a:avLst/>
          </a:prstGeom>
        </p:spPr>
      </p:pic>
      <p:pic>
        <p:nvPicPr>
          <p:cNvPr id="16" name="Рисунок 15" descr="90.jpg"/>
          <p:cNvPicPr>
            <a:picLocks noChangeAspect="1"/>
          </p:cNvPicPr>
          <p:nvPr/>
        </p:nvPicPr>
        <p:blipFill>
          <a:blip r:embed="rId4"/>
          <a:srcRect l="6202" r="16279" b="13846"/>
          <a:stretch>
            <a:fillRect/>
          </a:stretch>
        </p:blipFill>
        <p:spPr>
          <a:xfrm rot="20485948">
            <a:off x="4901128" y="4333873"/>
            <a:ext cx="1600200" cy="1371600"/>
          </a:xfrm>
          <a:prstGeom prst="rect">
            <a:avLst/>
          </a:prstGeom>
        </p:spPr>
      </p:pic>
      <p:pic>
        <p:nvPicPr>
          <p:cNvPr id="17" name="Рисунок 16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600200"/>
            <a:ext cx="1743075" cy="2619375"/>
          </a:xfrm>
          <a:prstGeom prst="rect">
            <a:avLst/>
          </a:prstGeom>
        </p:spPr>
      </p:pic>
      <p:pic>
        <p:nvPicPr>
          <p:cNvPr id="21" name="Содержимое 20" descr="13.jpg"/>
          <p:cNvPicPr>
            <a:picLocks noGrp="1" noChangeAspect="1"/>
          </p:cNvPicPr>
          <p:nvPr>
            <p:ph idx="1"/>
          </p:nvPr>
        </p:nvPicPr>
        <p:blipFill>
          <a:blip r:embed="rId6"/>
          <a:srcRect b="5752"/>
          <a:stretch>
            <a:fillRect/>
          </a:stretch>
        </p:blipFill>
        <p:spPr>
          <a:xfrm>
            <a:off x="3124200" y="4495800"/>
            <a:ext cx="1569128" cy="1248560"/>
          </a:xfrm>
        </p:spPr>
      </p:pic>
      <p:pic>
        <p:nvPicPr>
          <p:cNvPr id="22" name="Рисунок 21" descr="4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4495800"/>
            <a:ext cx="1409700" cy="1828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Угадай имена детей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7836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981200"/>
            <a:ext cx="1447800" cy="1752600"/>
          </a:xfrm>
          <a:prstGeom prst="rect">
            <a:avLst/>
          </a:prstGeom>
        </p:spPr>
      </p:pic>
      <p:pic>
        <p:nvPicPr>
          <p:cNvPr id="4" name="Рисунок 3" descr="а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828800"/>
            <a:ext cx="1447800" cy="1905000"/>
          </a:xfrm>
          <a:prstGeom prst="rect">
            <a:avLst/>
          </a:prstGeom>
        </p:spPr>
      </p:pic>
      <p:pic>
        <p:nvPicPr>
          <p:cNvPr id="5" name="Рисунок 4" descr="551676532.jp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057400"/>
            <a:ext cx="1295400" cy="1828800"/>
          </a:xfrm>
          <a:prstGeom prst="rect">
            <a:avLst/>
          </a:prstGeom>
        </p:spPr>
      </p:pic>
      <p:pic>
        <p:nvPicPr>
          <p:cNvPr id="6" name="Рисунок 5" descr="пр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648200"/>
            <a:ext cx="1066800" cy="1419225"/>
          </a:xfrm>
          <a:prstGeom prst="rect">
            <a:avLst/>
          </a:prstGeom>
        </p:spPr>
      </p:pic>
      <p:pic>
        <p:nvPicPr>
          <p:cNvPr id="7" name="Рисунок 6" descr="йф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4572000"/>
            <a:ext cx="1066800" cy="1485900"/>
          </a:xfrm>
          <a:prstGeom prst="rect">
            <a:avLst/>
          </a:prstGeom>
        </p:spPr>
      </p:pic>
      <p:pic>
        <p:nvPicPr>
          <p:cNvPr id="8" name="Рисунок 7" descr="4ав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267200"/>
            <a:ext cx="2200275" cy="2076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3810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Же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381000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3810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810000"/>
            <a:ext cx="129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886200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Жа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886200"/>
            <a:ext cx="137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нна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172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Жо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6172200"/>
            <a:ext cx="128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6324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   Я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1" y="632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ша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6324600"/>
            <a:ext cx="49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>и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1" y="632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FF"/>
                </a:solidFill>
              </a:rPr>
              <a:t>Шу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9600" y="6324600"/>
            <a:ext cx="977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FF"/>
                </a:solidFill>
              </a:rPr>
              <a:t>ра</a:t>
            </a:r>
            <a:endParaRPr lang="ru-RU" sz="2800" b="1" dirty="0">
              <a:solidFill>
                <a:srgbClr val="FF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6096000"/>
            <a:ext cx="1021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6600"/>
                </a:solidFill>
              </a:rPr>
              <a:t>Серё</a:t>
            </a:r>
            <a:endParaRPr lang="ru-RU" sz="2800" b="1" dirty="0">
              <a:solidFill>
                <a:srgbClr val="33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6096000"/>
            <a:ext cx="121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336600"/>
                </a:solidFill>
              </a:rPr>
              <a:t>жа</a:t>
            </a:r>
            <a:endParaRPr lang="ru-RU" sz="28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 – Ш в словах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Составьте слово из первых букв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2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4572000"/>
            <a:ext cx="1905000" cy="1838325"/>
          </a:xfrm>
          <a:prstGeom prst="rect">
            <a:avLst/>
          </a:prstGeom>
        </p:spPr>
      </p:pic>
      <p:pic>
        <p:nvPicPr>
          <p:cNvPr id="4" name="Рисунок 3" descr="43 (2).jpg"/>
          <p:cNvPicPr>
            <a:picLocks noChangeAspect="1"/>
          </p:cNvPicPr>
          <p:nvPr/>
        </p:nvPicPr>
        <p:blipFill>
          <a:blip r:embed="rId4"/>
          <a:srcRect l="3524" t="3604" r="8370" b="2703"/>
          <a:stretch>
            <a:fillRect/>
          </a:stretch>
        </p:blipFill>
        <p:spPr>
          <a:xfrm>
            <a:off x="1295400" y="2438400"/>
            <a:ext cx="2057400" cy="2133600"/>
          </a:xfrm>
          <a:prstGeom prst="rect">
            <a:avLst/>
          </a:prstGeom>
        </p:spPr>
      </p:pic>
      <p:pic>
        <p:nvPicPr>
          <p:cNvPr id="5" name="Рисунок 4" descr="65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905000"/>
            <a:ext cx="2286000" cy="2362200"/>
          </a:xfrm>
          <a:prstGeom prst="rect">
            <a:avLst/>
          </a:prstGeom>
        </p:spPr>
      </p:pic>
      <p:pic>
        <p:nvPicPr>
          <p:cNvPr id="6" name="Рисунок 5" descr="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19400"/>
            <a:ext cx="1752600" cy="1343025"/>
          </a:xfrm>
          <a:prstGeom prst="rect">
            <a:avLst/>
          </a:prstGeom>
        </p:spPr>
      </p:pic>
      <p:pic>
        <p:nvPicPr>
          <p:cNvPr id="7" name="Рисунок 6" descr="87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572000"/>
            <a:ext cx="1828800" cy="1809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50621">
            <a:off x="2209800" y="5731133"/>
            <a:ext cx="133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FF"/>
                </a:solidFill>
              </a:rPr>
              <a:t>Ш</a:t>
            </a:r>
            <a:endParaRPr lang="ru-RU" sz="4800" b="1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759605">
            <a:off x="2667000" y="4572000"/>
            <a:ext cx="90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36600"/>
                </a:solidFill>
              </a:rPr>
              <a:t>А</a:t>
            </a:r>
            <a:endParaRPr lang="ru-RU" sz="4800" b="1" dirty="0">
              <a:solidFill>
                <a:srgbClr val="33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31588">
            <a:off x="4094902" y="4350667"/>
            <a:ext cx="129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Ж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803588">
            <a:off x="5867400" y="4572000"/>
            <a:ext cx="1075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559462">
            <a:off x="6553200" y="5791200"/>
            <a:ext cx="63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Закончите слово, добавив слог ШОК или ЖОК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76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11487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ЛУ</a:t>
            </a:r>
          </a:p>
          <a:p>
            <a:r>
              <a:rPr lang="ru-RU" sz="2800" b="1" dirty="0" smtClean="0"/>
              <a:t>   МЕ </a:t>
            </a:r>
          </a:p>
          <a:p>
            <a:r>
              <a:rPr lang="ru-RU" sz="2800" b="1" dirty="0" smtClean="0"/>
              <a:t>   ПУ </a:t>
            </a:r>
          </a:p>
          <a:p>
            <a:r>
              <a:rPr lang="ru-RU" sz="2800" b="1" dirty="0" smtClean="0"/>
              <a:t>ПРЫ </a:t>
            </a:r>
          </a:p>
          <a:p>
            <a:r>
              <a:rPr lang="ru-RU" sz="2800" b="1" dirty="0" smtClean="0"/>
              <a:t>УТЮ </a:t>
            </a:r>
          </a:p>
          <a:p>
            <a:r>
              <a:rPr lang="ru-RU" sz="2800" b="1" dirty="0" smtClean="0"/>
              <a:t>КРУ </a:t>
            </a:r>
          </a:p>
          <a:p>
            <a:r>
              <a:rPr lang="ru-RU" sz="2800" b="1" dirty="0" smtClean="0"/>
              <a:t>ФЛА </a:t>
            </a:r>
          </a:p>
          <a:p>
            <a:r>
              <a:rPr lang="ru-RU" sz="2800" b="1" dirty="0" smtClean="0"/>
              <a:t>СНЕ </a:t>
            </a:r>
          </a:p>
          <a:p>
            <a:r>
              <a:rPr lang="ru-RU" sz="2800" b="1" dirty="0" smtClean="0"/>
              <a:t>ГОР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1" y="2133600"/>
            <a:ext cx="129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057400"/>
            <a:ext cx="152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МАЛЫ</a:t>
            </a:r>
          </a:p>
          <a:p>
            <a:r>
              <a:rPr lang="ru-RU" sz="2800" b="1" dirty="0" smtClean="0"/>
              <a:t>  ПИРО</a:t>
            </a:r>
          </a:p>
          <a:p>
            <a:r>
              <a:rPr lang="ru-RU" sz="2800" b="1" dirty="0" smtClean="0"/>
              <a:t>   КОРЕ</a:t>
            </a:r>
          </a:p>
          <a:p>
            <a:r>
              <a:rPr lang="ru-RU" sz="2800" b="1" dirty="0" smtClean="0"/>
              <a:t>   ЛАПУ</a:t>
            </a:r>
          </a:p>
          <a:p>
            <a:r>
              <a:rPr lang="ru-RU" sz="2800" b="1" dirty="0" smtClean="0"/>
              <a:t>  САПО</a:t>
            </a:r>
          </a:p>
          <a:p>
            <a:r>
              <a:rPr lang="ru-RU" sz="2800" b="1" dirty="0" smtClean="0"/>
              <a:t>   ПЕТУ</a:t>
            </a:r>
          </a:p>
          <a:p>
            <a:r>
              <a:rPr lang="ru-RU" sz="2800" b="1" dirty="0" smtClean="0"/>
              <a:t>ТВОРО</a:t>
            </a:r>
          </a:p>
          <a:p>
            <a:r>
              <a:rPr lang="ru-RU" sz="2800" b="1" dirty="0" smtClean="0"/>
              <a:t>ПАСТУ</a:t>
            </a:r>
          </a:p>
          <a:p>
            <a:r>
              <a:rPr lang="ru-RU" sz="2800" b="1" dirty="0" smtClean="0"/>
              <a:t> ПОРО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2057400"/>
            <a:ext cx="12146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ЖОК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ШОК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1996</TotalTime>
  <Words>807</Words>
  <Application>Microsoft Office PowerPoint</Application>
  <PresentationFormat>Экран (4:3)</PresentationFormat>
  <Paragraphs>328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Упражнения для уроков  по дифференциации парных согласных  Ж - Ш</vt:lpstr>
      <vt:lpstr>Различаем Ж – Ш</vt:lpstr>
      <vt:lpstr>Согласные звуки и буквы Ж - Ш</vt:lpstr>
      <vt:lpstr>Какие буквы придут в гости к ЖАБЕ, а какие к МЫШОНКУ?</vt:lpstr>
      <vt:lpstr>Ж - Ш в слогах Звуки  природы </vt:lpstr>
      <vt:lpstr>Прямые и обратные слоги</vt:lpstr>
      <vt:lpstr>Угадай имена детей</vt:lpstr>
      <vt:lpstr>Ж – Ш в словах Составьте слово из первых букв</vt:lpstr>
      <vt:lpstr>Закончите слово, добавив слог ШОК или ЖОК</vt:lpstr>
      <vt:lpstr>Какая картинка лишняя и почему?</vt:lpstr>
      <vt:lpstr>Какая картинка лишняя и почему?</vt:lpstr>
      <vt:lpstr>Какие вещи сложит в кармашек Жанна, а какие Шура?</vt:lpstr>
      <vt:lpstr>Заполните таблицу</vt:lpstr>
      <vt:lpstr>Заполните таблицу</vt:lpstr>
      <vt:lpstr>    Большое и маленькое </vt:lpstr>
      <vt:lpstr>Много - один</vt:lpstr>
      <vt:lpstr>Я и ТЫ Измените слова по образцу:  я жду – ты ждёшь</vt:lpstr>
      <vt:lpstr>Ж –Ш в словосочетаниях Составьте словосочетания</vt:lpstr>
      <vt:lpstr>Составьте словосочетания</vt:lpstr>
      <vt:lpstr>Ж – Ш в предложениях Вставьте в предложения, подходящие по смыслу слова</vt:lpstr>
      <vt:lpstr>Составьте предложения, используя слова и картинки</vt:lpstr>
      <vt:lpstr>Составьте предложения, используя слова и картинки</vt:lpstr>
      <vt:lpstr>Исправьте деформированное предложение</vt:lpstr>
      <vt:lpstr>Ж – Ш в тексте Прочитайте и спишите текст</vt:lpstr>
      <vt:lpstr>Изложение «Солнечный луч»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Клариса Бариева</cp:lastModifiedBy>
  <cp:revision>178</cp:revision>
  <dcterms:created xsi:type="dcterms:W3CDTF">2011-08-30T17:57:38Z</dcterms:created>
  <dcterms:modified xsi:type="dcterms:W3CDTF">2014-12-25T15:58:50Z</dcterms:modified>
</cp:coreProperties>
</file>